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59" r:id="rId5"/>
    <p:sldId id="257"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61" r:id="rId20"/>
    <p:sldId id="277" r:id="rId21"/>
    <p:sldId id="278" r:id="rId22"/>
    <p:sldId id="280" r:id="rId23"/>
    <p:sldId id="279"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60" r:id="rId3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29" autoAdjust="0"/>
    <p:restoredTop sz="94660"/>
  </p:normalViewPr>
  <p:slideViewPr>
    <p:cSldViewPr snapToGrid="0">
      <p:cViewPr varScale="1">
        <p:scale>
          <a:sx n="61" d="100"/>
          <a:sy n="61" d="100"/>
        </p:scale>
        <p:origin x="90"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20/05/2024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20/05/2024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20/05/2024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20/05/2024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20/05/2024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20/05/2024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20/05/2024</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20/05/2024</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20/05/2024</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20/05/2024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20/05/2024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20/05/2024</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7B2DB-A0F6-402F-AFB5-17A1BB8A3B18}"/>
              </a:ext>
            </a:extLst>
          </p:cNvPr>
          <p:cNvSpPr>
            <a:spLocks noGrp="1"/>
          </p:cNvSpPr>
          <p:nvPr>
            <p:ph type="title"/>
          </p:nvPr>
        </p:nvSpPr>
        <p:spPr>
          <a:xfrm>
            <a:off x="838201" y="365125"/>
            <a:ext cx="7686821" cy="1325563"/>
          </a:xfrm>
        </p:spPr>
        <p:txBody>
          <a:bodyPr/>
          <a:lstStyle/>
          <a:p>
            <a:pPr algn="just"/>
            <a:r>
              <a:rPr lang="es-MX" b="1" dirty="0"/>
              <a:t>Principios de dirección y control de proyectos</a:t>
            </a:r>
            <a:endParaRPr lang="es-PE" dirty="0"/>
          </a:p>
        </p:txBody>
      </p:sp>
      <p:graphicFrame>
        <p:nvGraphicFramePr>
          <p:cNvPr id="18" name="Tabla 18">
            <a:extLst>
              <a:ext uri="{FF2B5EF4-FFF2-40B4-BE49-F238E27FC236}">
                <a16:creationId xmlns:a16="http://schemas.microsoft.com/office/drawing/2014/main" id="{F7C940A8-DB70-4F6B-90B4-CFF0813810C4}"/>
              </a:ext>
            </a:extLst>
          </p:cNvPr>
          <p:cNvGraphicFramePr>
            <a:graphicFrameLocks noGrp="1"/>
          </p:cNvGraphicFramePr>
          <p:nvPr>
            <p:ph idx="1"/>
            <p:extLst>
              <p:ext uri="{D42A27DB-BD31-4B8C-83A1-F6EECF244321}">
                <p14:modId xmlns:p14="http://schemas.microsoft.com/office/powerpoint/2010/main" val="3671762502"/>
              </p:ext>
            </p:extLst>
          </p:nvPr>
        </p:nvGraphicFramePr>
        <p:xfrm>
          <a:off x="1048044" y="2259428"/>
          <a:ext cx="6351562" cy="3137127"/>
        </p:xfrm>
        <a:graphic>
          <a:graphicData uri="http://schemas.openxmlformats.org/drawingml/2006/table">
            <a:tbl>
              <a:tblPr firstRow="1" bandRow="1">
                <a:tableStyleId>{5C22544A-7EE6-4342-B048-85BDC9FD1C3A}</a:tableStyleId>
              </a:tblPr>
              <a:tblGrid>
                <a:gridCol w="6351562">
                  <a:extLst>
                    <a:ext uri="{9D8B030D-6E8A-4147-A177-3AD203B41FA5}">
                      <a16:colId xmlns:a16="http://schemas.microsoft.com/office/drawing/2014/main" val="570173744"/>
                    </a:ext>
                  </a:extLst>
                </a:gridCol>
              </a:tblGrid>
              <a:tr h="708855">
                <a:tc>
                  <a:txBody>
                    <a:bodyPr/>
                    <a:lstStyle/>
                    <a:p>
                      <a:r>
                        <a:rPr lang="es-MX" sz="2500" spc="100" baseline="0" dirty="0">
                          <a:solidFill>
                            <a:srgbClr val="00F3B5"/>
                          </a:solidFill>
                          <a:latin typeface="Prompt" panose="00000500000000000000" pitchFamily="2" charset="-34"/>
                          <a:cs typeface="Prompt" panose="00000500000000000000" pitchFamily="2" charset="-34"/>
                        </a:rPr>
                        <a:t>6. LIDERAZGO</a:t>
                      </a:r>
                      <a:endParaRPr lang="es-PE" sz="2500" spc="100" baseline="0" dirty="0">
                        <a:solidFill>
                          <a:srgbClr val="00F3B5"/>
                        </a:solidFill>
                        <a:latin typeface="Prompt" panose="00000500000000000000" pitchFamily="2" charset="-34"/>
                        <a:cs typeface="Prompt" panose="00000500000000000000" pitchFamily="2" charset="-34"/>
                      </a:endParaRPr>
                    </a:p>
                  </a:txBody>
                  <a:tcPr anchor="ctr">
                    <a:solidFill>
                      <a:schemeClr val="tx1">
                        <a:lumMod val="95000"/>
                        <a:lumOff val="5000"/>
                      </a:schemeClr>
                    </a:solidFill>
                  </a:tcPr>
                </a:tc>
                <a:extLst>
                  <a:ext uri="{0D108BD9-81ED-4DB2-BD59-A6C34878D82A}">
                    <a16:rowId xmlns:a16="http://schemas.microsoft.com/office/drawing/2014/main" val="384786677"/>
                  </a:ext>
                </a:extLst>
              </a:tr>
              <a:tr h="2428272">
                <a:tc>
                  <a:txBody>
                    <a:bodyPr/>
                    <a:lstStyle/>
                    <a:p>
                      <a:pPr algn="just"/>
                      <a:r>
                        <a:rPr lang="es-MX" sz="2500" dirty="0"/>
                        <a:t>Demostrar y adaptar comportamientos de liderazgo para apoyar las necesidades individuales y de equipo.</a:t>
                      </a:r>
                      <a:endParaRPr lang="es-PE" sz="2500" dirty="0"/>
                    </a:p>
                  </a:txBody>
                  <a:tcPr>
                    <a:gradFill flip="none" rotWithShape="1">
                      <a:gsLst>
                        <a:gs pos="0">
                          <a:srgbClr val="00F3B5">
                            <a:tint val="66000"/>
                            <a:satMod val="160000"/>
                          </a:srgbClr>
                        </a:gs>
                        <a:gs pos="50000">
                          <a:srgbClr val="00F3B5">
                            <a:tint val="44500"/>
                            <a:satMod val="160000"/>
                          </a:srgbClr>
                        </a:gs>
                        <a:gs pos="100000">
                          <a:srgbClr val="00F3B5">
                            <a:tint val="23500"/>
                            <a:satMod val="160000"/>
                          </a:srgbClr>
                        </a:gs>
                      </a:gsLst>
                      <a:path path="circle">
                        <a:fillToRect l="50000" t="50000" r="50000" b="50000"/>
                      </a:path>
                      <a:tileRect/>
                    </a:gradFill>
                  </a:tcPr>
                </a:tc>
                <a:extLst>
                  <a:ext uri="{0D108BD9-81ED-4DB2-BD59-A6C34878D82A}">
                    <a16:rowId xmlns:a16="http://schemas.microsoft.com/office/drawing/2014/main" val="2907888280"/>
                  </a:ext>
                </a:extLst>
              </a:tr>
            </a:tbl>
          </a:graphicData>
        </a:graphic>
      </p:graphicFrame>
      <p:pic>
        <p:nvPicPr>
          <p:cNvPr id="3" name="Imagen 2">
            <a:extLst>
              <a:ext uri="{FF2B5EF4-FFF2-40B4-BE49-F238E27FC236}">
                <a16:creationId xmlns:a16="http://schemas.microsoft.com/office/drawing/2014/main" id="{0293E0D0-253C-441B-9B1C-B6B8B08442A1}"/>
              </a:ext>
            </a:extLst>
          </p:cNvPr>
          <p:cNvPicPr>
            <a:picLocks noChangeAspect="1"/>
          </p:cNvPicPr>
          <p:nvPr/>
        </p:nvPicPr>
        <p:blipFill>
          <a:blip r:embed="rId2"/>
          <a:stretch>
            <a:fillRect/>
          </a:stretch>
        </p:blipFill>
        <p:spPr>
          <a:xfrm>
            <a:off x="7751299" y="2288403"/>
            <a:ext cx="3941080" cy="2955810"/>
          </a:xfrm>
          <a:prstGeom prst="rect">
            <a:avLst/>
          </a:prstGeom>
        </p:spPr>
      </p:pic>
    </p:spTree>
    <p:extLst>
      <p:ext uri="{BB962C8B-B14F-4D97-AF65-F5344CB8AC3E}">
        <p14:creationId xmlns:p14="http://schemas.microsoft.com/office/powerpoint/2010/main" val="3756700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7B2DB-A0F6-402F-AFB5-17A1BB8A3B18}"/>
              </a:ext>
            </a:extLst>
          </p:cNvPr>
          <p:cNvSpPr>
            <a:spLocks noGrp="1"/>
          </p:cNvSpPr>
          <p:nvPr>
            <p:ph type="title"/>
          </p:nvPr>
        </p:nvSpPr>
        <p:spPr>
          <a:xfrm>
            <a:off x="838201" y="365125"/>
            <a:ext cx="7686821" cy="1325563"/>
          </a:xfrm>
        </p:spPr>
        <p:txBody>
          <a:bodyPr/>
          <a:lstStyle/>
          <a:p>
            <a:pPr algn="just"/>
            <a:r>
              <a:rPr lang="es-MX" b="1" dirty="0"/>
              <a:t>Principios de dirección y control de proyectos</a:t>
            </a:r>
            <a:endParaRPr lang="es-PE" dirty="0"/>
          </a:p>
        </p:txBody>
      </p:sp>
      <p:graphicFrame>
        <p:nvGraphicFramePr>
          <p:cNvPr id="18" name="Tabla 18">
            <a:extLst>
              <a:ext uri="{FF2B5EF4-FFF2-40B4-BE49-F238E27FC236}">
                <a16:creationId xmlns:a16="http://schemas.microsoft.com/office/drawing/2014/main" id="{F7C940A8-DB70-4F6B-90B4-CFF0813810C4}"/>
              </a:ext>
            </a:extLst>
          </p:cNvPr>
          <p:cNvGraphicFramePr>
            <a:graphicFrameLocks noGrp="1"/>
          </p:cNvGraphicFramePr>
          <p:nvPr>
            <p:ph idx="1"/>
            <p:extLst>
              <p:ext uri="{D42A27DB-BD31-4B8C-83A1-F6EECF244321}">
                <p14:modId xmlns:p14="http://schemas.microsoft.com/office/powerpoint/2010/main" val="2937171680"/>
              </p:ext>
            </p:extLst>
          </p:nvPr>
        </p:nvGraphicFramePr>
        <p:xfrm>
          <a:off x="1048044" y="2259428"/>
          <a:ext cx="6351562" cy="3467295"/>
        </p:xfrm>
        <a:graphic>
          <a:graphicData uri="http://schemas.openxmlformats.org/drawingml/2006/table">
            <a:tbl>
              <a:tblPr firstRow="1" bandRow="1">
                <a:tableStyleId>{5C22544A-7EE6-4342-B048-85BDC9FD1C3A}</a:tableStyleId>
              </a:tblPr>
              <a:tblGrid>
                <a:gridCol w="6351562">
                  <a:extLst>
                    <a:ext uri="{9D8B030D-6E8A-4147-A177-3AD203B41FA5}">
                      <a16:colId xmlns:a16="http://schemas.microsoft.com/office/drawing/2014/main" val="570173744"/>
                    </a:ext>
                  </a:extLst>
                </a:gridCol>
              </a:tblGrid>
              <a:tr h="708855">
                <a:tc>
                  <a:txBody>
                    <a:bodyPr/>
                    <a:lstStyle/>
                    <a:p>
                      <a:r>
                        <a:rPr lang="es-MX" sz="2500" spc="100" baseline="0" dirty="0">
                          <a:solidFill>
                            <a:srgbClr val="00F3B5"/>
                          </a:solidFill>
                          <a:latin typeface="Prompt" panose="00000500000000000000" pitchFamily="2" charset="-34"/>
                          <a:cs typeface="Prompt" panose="00000500000000000000" pitchFamily="2" charset="-34"/>
                        </a:rPr>
                        <a:t>7. ADAPTACIÓN</a:t>
                      </a:r>
                      <a:endParaRPr lang="es-PE" sz="2500" spc="100" baseline="0" dirty="0">
                        <a:solidFill>
                          <a:srgbClr val="00F3B5"/>
                        </a:solidFill>
                        <a:latin typeface="Prompt" panose="00000500000000000000" pitchFamily="2" charset="-34"/>
                        <a:cs typeface="Prompt" panose="00000500000000000000" pitchFamily="2" charset="-34"/>
                      </a:endParaRPr>
                    </a:p>
                  </a:txBody>
                  <a:tcPr anchor="ctr">
                    <a:solidFill>
                      <a:schemeClr val="tx1">
                        <a:lumMod val="95000"/>
                        <a:lumOff val="5000"/>
                      </a:schemeClr>
                    </a:solidFill>
                  </a:tcPr>
                </a:tc>
                <a:extLst>
                  <a:ext uri="{0D108BD9-81ED-4DB2-BD59-A6C34878D82A}">
                    <a16:rowId xmlns:a16="http://schemas.microsoft.com/office/drawing/2014/main" val="384786677"/>
                  </a:ext>
                </a:extLst>
              </a:tr>
              <a:tr h="2428272">
                <a:tc>
                  <a:txBody>
                    <a:bodyPr/>
                    <a:lstStyle/>
                    <a:p>
                      <a:pPr algn="just"/>
                      <a:r>
                        <a:rPr lang="es-MX" sz="2500" dirty="0"/>
                        <a:t>Diseñar el enfoque de desarrollo del proyecto basado en el contexto del proyecto, sus objetivos, los interesados, la gobernanza y el entorno utilizando un proceso de “apenas suficiente” para lograr el resultado deseado mientras se maximiza el valor, se gestiona el costo y se mejora la velocidad.</a:t>
                      </a:r>
                      <a:endParaRPr lang="es-PE" sz="2500" dirty="0"/>
                    </a:p>
                  </a:txBody>
                  <a:tcPr>
                    <a:gradFill flip="none" rotWithShape="1">
                      <a:gsLst>
                        <a:gs pos="0">
                          <a:srgbClr val="00F3B5">
                            <a:tint val="66000"/>
                            <a:satMod val="160000"/>
                          </a:srgbClr>
                        </a:gs>
                        <a:gs pos="50000">
                          <a:srgbClr val="00F3B5">
                            <a:tint val="44500"/>
                            <a:satMod val="160000"/>
                          </a:srgbClr>
                        </a:gs>
                        <a:gs pos="100000">
                          <a:srgbClr val="00F3B5">
                            <a:tint val="23500"/>
                            <a:satMod val="160000"/>
                          </a:srgbClr>
                        </a:gs>
                      </a:gsLst>
                      <a:path path="circle">
                        <a:fillToRect l="50000" t="50000" r="50000" b="50000"/>
                      </a:path>
                      <a:tileRect/>
                    </a:gradFill>
                  </a:tcPr>
                </a:tc>
                <a:extLst>
                  <a:ext uri="{0D108BD9-81ED-4DB2-BD59-A6C34878D82A}">
                    <a16:rowId xmlns:a16="http://schemas.microsoft.com/office/drawing/2014/main" val="2907888280"/>
                  </a:ext>
                </a:extLst>
              </a:tr>
            </a:tbl>
          </a:graphicData>
        </a:graphic>
      </p:graphicFrame>
      <p:pic>
        <p:nvPicPr>
          <p:cNvPr id="4" name="Imagen 3">
            <a:extLst>
              <a:ext uri="{FF2B5EF4-FFF2-40B4-BE49-F238E27FC236}">
                <a16:creationId xmlns:a16="http://schemas.microsoft.com/office/drawing/2014/main" id="{2D947F39-E690-46F3-A91D-48B38A4C005F}"/>
              </a:ext>
            </a:extLst>
          </p:cNvPr>
          <p:cNvPicPr>
            <a:picLocks noChangeAspect="1"/>
          </p:cNvPicPr>
          <p:nvPr/>
        </p:nvPicPr>
        <p:blipFill>
          <a:blip r:embed="rId2"/>
          <a:stretch>
            <a:fillRect/>
          </a:stretch>
        </p:blipFill>
        <p:spPr>
          <a:xfrm>
            <a:off x="7744273" y="2635409"/>
            <a:ext cx="4076254" cy="2715332"/>
          </a:xfrm>
          <a:prstGeom prst="rect">
            <a:avLst/>
          </a:prstGeom>
        </p:spPr>
      </p:pic>
    </p:spTree>
    <p:extLst>
      <p:ext uri="{BB962C8B-B14F-4D97-AF65-F5344CB8AC3E}">
        <p14:creationId xmlns:p14="http://schemas.microsoft.com/office/powerpoint/2010/main" val="3239407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7B2DB-A0F6-402F-AFB5-17A1BB8A3B18}"/>
              </a:ext>
            </a:extLst>
          </p:cNvPr>
          <p:cNvSpPr>
            <a:spLocks noGrp="1"/>
          </p:cNvSpPr>
          <p:nvPr>
            <p:ph type="title"/>
          </p:nvPr>
        </p:nvSpPr>
        <p:spPr>
          <a:xfrm>
            <a:off x="838201" y="365125"/>
            <a:ext cx="7686821" cy="1325563"/>
          </a:xfrm>
        </p:spPr>
        <p:txBody>
          <a:bodyPr/>
          <a:lstStyle/>
          <a:p>
            <a:pPr algn="just"/>
            <a:r>
              <a:rPr lang="es-MX" b="1" dirty="0"/>
              <a:t>Principios de dirección y control de proyectos</a:t>
            </a:r>
            <a:endParaRPr lang="es-PE" dirty="0"/>
          </a:p>
        </p:txBody>
      </p:sp>
      <p:graphicFrame>
        <p:nvGraphicFramePr>
          <p:cNvPr id="18" name="Tabla 18">
            <a:extLst>
              <a:ext uri="{FF2B5EF4-FFF2-40B4-BE49-F238E27FC236}">
                <a16:creationId xmlns:a16="http://schemas.microsoft.com/office/drawing/2014/main" id="{F7C940A8-DB70-4F6B-90B4-CFF0813810C4}"/>
              </a:ext>
            </a:extLst>
          </p:cNvPr>
          <p:cNvGraphicFramePr>
            <a:graphicFrameLocks noGrp="1"/>
          </p:cNvGraphicFramePr>
          <p:nvPr>
            <p:ph idx="1"/>
            <p:extLst>
              <p:ext uri="{D42A27DB-BD31-4B8C-83A1-F6EECF244321}">
                <p14:modId xmlns:p14="http://schemas.microsoft.com/office/powerpoint/2010/main" val="4044700012"/>
              </p:ext>
            </p:extLst>
          </p:nvPr>
        </p:nvGraphicFramePr>
        <p:xfrm>
          <a:off x="1048044" y="2259428"/>
          <a:ext cx="6351562" cy="3137127"/>
        </p:xfrm>
        <a:graphic>
          <a:graphicData uri="http://schemas.openxmlformats.org/drawingml/2006/table">
            <a:tbl>
              <a:tblPr firstRow="1" bandRow="1">
                <a:tableStyleId>{5C22544A-7EE6-4342-B048-85BDC9FD1C3A}</a:tableStyleId>
              </a:tblPr>
              <a:tblGrid>
                <a:gridCol w="6351562">
                  <a:extLst>
                    <a:ext uri="{9D8B030D-6E8A-4147-A177-3AD203B41FA5}">
                      <a16:colId xmlns:a16="http://schemas.microsoft.com/office/drawing/2014/main" val="570173744"/>
                    </a:ext>
                  </a:extLst>
                </a:gridCol>
              </a:tblGrid>
              <a:tr h="708855">
                <a:tc>
                  <a:txBody>
                    <a:bodyPr/>
                    <a:lstStyle/>
                    <a:p>
                      <a:r>
                        <a:rPr lang="es-MX" sz="2500" spc="100" baseline="0" dirty="0">
                          <a:solidFill>
                            <a:srgbClr val="00F3B5"/>
                          </a:solidFill>
                          <a:latin typeface="Prompt" panose="00000500000000000000" pitchFamily="2" charset="-34"/>
                          <a:cs typeface="Prompt" panose="00000500000000000000" pitchFamily="2" charset="-34"/>
                        </a:rPr>
                        <a:t>8. CALIDAD</a:t>
                      </a:r>
                      <a:endParaRPr lang="es-PE" sz="2500" spc="100" baseline="0" dirty="0">
                        <a:solidFill>
                          <a:srgbClr val="00F3B5"/>
                        </a:solidFill>
                        <a:latin typeface="Prompt" panose="00000500000000000000" pitchFamily="2" charset="-34"/>
                        <a:cs typeface="Prompt" panose="00000500000000000000" pitchFamily="2" charset="-34"/>
                      </a:endParaRPr>
                    </a:p>
                  </a:txBody>
                  <a:tcPr anchor="ctr">
                    <a:solidFill>
                      <a:schemeClr val="tx1">
                        <a:lumMod val="95000"/>
                        <a:lumOff val="5000"/>
                      </a:schemeClr>
                    </a:solidFill>
                  </a:tcPr>
                </a:tc>
                <a:extLst>
                  <a:ext uri="{0D108BD9-81ED-4DB2-BD59-A6C34878D82A}">
                    <a16:rowId xmlns:a16="http://schemas.microsoft.com/office/drawing/2014/main" val="384786677"/>
                  </a:ext>
                </a:extLst>
              </a:tr>
              <a:tr h="2428272">
                <a:tc>
                  <a:txBody>
                    <a:bodyPr/>
                    <a:lstStyle/>
                    <a:p>
                      <a:pPr algn="just"/>
                      <a:r>
                        <a:rPr lang="es-MX" sz="2500" dirty="0"/>
                        <a:t>Mantener un enfoque en la calidad que produzca entregables que cumplan con los objetivos del proyecto y se alineen con las necesidades, usos y requisitos de aceptación establecidos por los interesados relevantes.</a:t>
                      </a:r>
                      <a:endParaRPr lang="es-PE" sz="2500" dirty="0"/>
                    </a:p>
                  </a:txBody>
                  <a:tcPr>
                    <a:gradFill flip="none" rotWithShape="1">
                      <a:gsLst>
                        <a:gs pos="0">
                          <a:srgbClr val="00F3B5">
                            <a:tint val="66000"/>
                            <a:satMod val="160000"/>
                          </a:srgbClr>
                        </a:gs>
                        <a:gs pos="50000">
                          <a:srgbClr val="00F3B5">
                            <a:tint val="44500"/>
                            <a:satMod val="160000"/>
                          </a:srgbClr>
                        </a:gs>
                        <a:gs pos="100000">
                          <a:srgbClr val="00F3B5">
                            <a:tint val="23500"/>
                            <a:satMod val="160000"/>
                          </a:srgbClr>
                        </a:gs>
                      </a:gsLst>
                      <a:path path="circle">
                        <a:fillToRect l="50000" t="50000" r="50000" b="50000"/>
                      </a:path>
                      <a:tileRect/>
                    </a:gradFill>
                  </a:tcPr>
                </a:tc>
                <a:extLst>
                  <a:ext uri="{0D108BD9-81ED-4DB2-BD59-A6C34878D82A}">
                    <a16:rowId xmlns:a16="http://schemas.microsoft.com/office/drawing/2014/main" val="2907888280"/>
                  </a:ext>
                </a:extLst>
              </a:tr>
            </a:tbl>
          </a:graphicData>
        </a:graphic>
      </p:graphicFrame>
      <p:pic>
        <p:nvPicPr>
          <p:cNvPr id="3" name="Imagen 2">
            <a:extLst>
              <a:ext uri="{FF2B5EF4-FFF2-40B4-BE49-F238E27FC236}">
                <a16:creationId xmlns:a16="http://schemas.microsoft.com/office/drawing/2014/main" id="{391783A9-7F0E-4779-A12B-93FADBCA9673}"/>
              </a:ext>
            </a:extLst>
          </p:cNvPr>
          <p:cNvPicPr>
            <a:picLocks noChangeAspect="1"/>
          </p:cNvPicPr>
          <p:nvPr/>
        </p:nvPicPr>
        <p:blipFill>
          <a:blip r:embed="rId2"/>
          <a:stretch>
            <a:fillRect/>
          </a:stretch>
        </p:blipFill>
        <p:spPr>
          <a:xfrm>
            <a:off x="7950754" y="2574387"/>
            <a:ext cx="3847350" cy="2554881"/>
          </a:xfrm>
          <a:prstGeom prst="rect">
            <a:avLst/>
          </a:prstGeom>
        </p:spPr>
      </p:pic>
    </p:spTree>
    <p:extLst>
      <p:ext uri="{BB962C8B-B14F-4D97-AF65-F5344CB8AC3E}">
        <p14:creationId xmlns:p14="http://schemas.microsoft.com/office/powerpoint/2010/main" val="87362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7B2DB-A0F6-402F-AFB5-17A1BB8A3B18}"/>
              </a:ext>
            </a:extLst>
          </p:cNvPr>
          <p:cNvSpPr>
            <a:spLocks noGrp="1"/>
          </p:cNvSpPr>
          <p:nvPr>
            <p:ph type="title"/>
          </p:nvPr>
        </p:nvSpPr>
        <p:spPr>
          <a:xfrm>
            <a:off x="838201" y="365125"/>
            <a:ext cx="7686821" cy="1325563"/>
          </a:xfrm>
        </p:spPr>
        <p:txBody>
          <a:bodyPr/>
          <a:lstStyle/>
          <a:p>
            <a:pPr algn="just"/>
            <a:r>
              <a:rPr lang="es-MX" b="1" dirty="0"/>
              <a:t>Principios de dirección y control de proyectos</a:t>
            </a:r>
            <a:endParaRPr lang="es-PE" dirty="0"/>
          </a:p>
        </p:txBody>
      </p:sp>
      <p:graphicFrame>
        <p:nvGraphicFramePr>
          <p:cNvPr id="18" name="Tabla 18">
            <a:extLst>
              <a:ext uri="{FF2B5EF4-FFF2-40B4-BE49-F238E27FC236}">
                <a16:creationId xmlns:a16="http://schemas.microsoft.com/office/drawing/2014/main" id="{F7C940A8-DB70-4F6B-90B4-CFF0813810C4}"/>
              </a:ext>
            </a:extLst>
          </p:cNvPr>
          <p:cNvGraphicFramePr>
            <a:graphicFrameLocks noGrp="1"/>
          </p:cNvGraphicFramePr>
          <p:nvPr>
            <p:ph idx="1"/>
            <p:extLst>
              <p:ext uri="{D42A27DB-BD31-4B8C-83A1-F6EECF244321}">
                <p14:modId xmlns:p14="http://schemas.microsoft.com/office/powerpoint/2010/main" val="3864378665"/>
              </p:ext>
            </p:extLst>
          </p:nvPr>
        </p:nvGraphicFramePr>
        <p:xfrm>
          <a:off x="1048044" y="2259428"/>
          <a:ext cx="6351562" cy="3137127"/>
        </p:xfrm>
        <a:graphic>
          <a:graphicData uri="http://schemas.openxmlformats.org/drawingml/2006/table">
            <a:tbl>
              <a:tblPr firstRow="1" bandRow="1">
                <a:tableStyleId>{5C22544A-7EE6-4342-B048-85BDC9FD1C3A}</a:tableStyleId>
              </a:tblPr>
              <a:tblGrid>
                <a:gridCol w="6351562">
                  <a:extLst>
                    <a:ext uri="{9D8B030D-6E8A-4147-A177-3AD203B41FA5}">
                      <a16:colId xmlns:a16="http://schemas.microsoft.com/office/drawing/2014/main" val="570173744"/>
                    </a:ext>
                  </a:extLst>
                </a:gridCol>
              </a:tblGrid>
              <a:tr h="708855">
                <a:tc>
                  <a:txBody>
                    <a:bodyPr/>
                    <a:lstStyle/>
                    <a:p>
                      <a:r>
                        <a:rPr lang="es-MX" sz="2500" spc="100" baseline="0" dirty="0">
                          <a:solidFill>
                            <a:srgbClr val="00F3B5"/>
                          </a:solidFill>
                          <a:latin typeface="Prompt" panose="00000500000000000000" pitchFamily="2" charset="-34"/>
                          <a:cs typeface="Prompt" panose="00000500000000000000" pitchFamily="2" charset="-34"/>
                        </a:rPr>
                        <a:t>9. COMPLEJIDAD</a:t>
                      </a:r>
                      <a:endParaRPr lang="es-PE" sz="2500" spc="100" baseline="0" dirty="0">
                        <a:solidFill>
                          <a:srgbClr val="00F3B5"/>
                        </a:solidFill>
                        <a:latin typeface="Prompt" panose="00000500000000000000" pitchFamily="2" charset="-34"/>
                        <a:cs typeface="Prompt" panose="00000500000000000000" pitchFamily="2" charset="-34"/>
                      </a:endParaRPr>
                    </a:p>
                  </a:txBody>
                  <a:tcPr anchor="ctr">
                    <a:solidFill>
                      <a:schemeClr val="tx1">
                        <a:lumMod val="95000"/>
                        <a:lumOff val="5000"/>
                      </a:schemeClr>
                    </a:solidFill>
                  </a:tcPr>
                </a:tc>
                <a:extLst>
                  <a:ext uri="{0D108BD9-81ED-4DB2-BD59-A6C34878D82A}">
                    <a16:rowId xmlns:a16="http://schemas.microsoft.com/office/drawing/2014/main" val="384786677"/>
                  </a:ext>
                </a:extLst>
              </a:tr>
              <a:tr h="2428272">
                <a:tc>
                  <a:txBody>
                    <a:bodyPr/>
                    <a:lstStyle/>
                    <a:p>
                      <a:pPr algn="just"/>
                      <a:r>
                        <a:rPr lang="es-MX" sz="2500" dirty="0"/>
                        <a:t>Evaluar y navegar continuamente por la complejidad del proyecto para que los enfoques y planes permitan al equipo de proyecto navegar con éxito por el ciclo de vida del mismo.</a:t>
                      </a:r>
                      <a:endParaRPr lang="es-PE" sz="2500" dirty="0"/>
                    </a:p>
                  </a:txBody>
                  <a:tcPr>
                    <a:gradFill flip="none" rotWithShape="1">
                      <a:gsLst>
                        <a:gs pos="0">
                          <a:srgbClr val="00F3B5">
                            <a:tint val="66000"/>
                            <a:satMod val="160000"/>
                          </a:srgbClr>
                        </a:gs>
                        <a:gs pos="50000">
                          <a:srgbClr val="00F3B5">
                            <a:tint val="44500"/>
                            <a:satMod val="160000"/>
                          </a:srgbClr>
                        </a:gs>
                        <a:gs pos="100000">
                          <a:srgbClr val="00F3B5">
                            <a:tint val="23500"/>
                            <a:satMod val="160000"/>
                          </a:srgbClr>
                        </a:gs>
                      </a:gsLst>
                      <a:path path="circle">
                        <a:fillToRect l="50000" t="50000" r="50000" b="50000"/>
                      </a:path>
                      <a:tileRect/>
                    </a:gradFill>
                  </a:tcPr>
                </a:tc>
                <a:extLst>
                  <a:ext uri="{0D108BD9-81ED-4DB2-BD59-A6C34878D82A}">
                    <a16:rowId xmlns:a16="http://schemas.microsoft.com/office/drawing/2014/main" val="2907888280"/>
                  </a:ext>
                </a:extLst>
              </a:tr>
            </a:tbl>
          </a:graphicData>
        </a:graphic>
      </p:graphicFrame>
      <p:pic>
        <p:nvPicPr>
          <p:cNvPr id="4" name="Imagen 3">
            <a:extLst>
              <a:ext uri="{FF2B5EF4-FFF2-40B4-BE49-F238E27FC236}">
                <a16:creationId xmlns:a16="http://schemas.microsoft.com/office/drawing/2014/main" id="{F3CD3B42-0AA8-43EF-BA1B-4ED45D909CB9}"/>
              </a:ext>
            </a:extLst>
          </p:cNvPr>
          <p:cNvPicPr>
            <a:picLocks noChangeAspect="1"/>
          </p:cNvPicPr>
          <p:nvPr/>
        </p:nvPicPr>
        <p:blipFill>
          <a:blip r:embed="rId2"/>
          <a:stretch>
            <a:fillRect/>
          </a:stretch>
        </p:blipFill>
        <p:spPr>
          <a:xfrm>
            <a:off x="7666892" y="2639773"/>
            <a:ext cx="4234376" cy="2376435"/>
          </a:xfrm>
          <a:prstGeom prst="rect">
            <a:avLst/>
          </a:prstGeom>
        </p:spPr>
      </p:pic>
    </p:spTree>
    <p:extLst>
      <p:ext uri="{BB962C8B-B14F-4D97-AF65-F5344CB8AC3E}">
        <p14:creationId xmlns:p14="http://schemas.microsoft.com/office/powerpoint/2010/main" val="3074874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7B2DB-A0F6-402F-AFB5-17A1BB8A3B18}"/>
              </a:ext>
            </a:extLst>
          </p:cNvPr>
          <p:cNvSpPr>
            <a:spLocks noGrp="1"/>
          </p:cNvSpPr>
          <p:nvPr>
            <p:ph type="title"/>
          </p:nvPr>
        </p:nvSpPr>
        <p:spPr>
          <a:xfrm>
            <a:off x="838201" y="365125"/>
            <a:ext cx="7686821" cy="1325563"/>
          </a:xfrm>
        </p:spPr>
        <p:txBody>
          <a:bodyPr/>
          <a:lstStyle/>
          <a:p>
            <a:pPr algn="just"/>
            <a:r>
              <a:rPr lang="es-MX" b="1" dirty="0"/>
              <a:t>Principios de dirección y control de proyectos</a:t>
            </a:r>
            <a:endParaRPr lang="es-PE" dirty="0"/>
          </a:p>
        </p:txBody>
      </p:sp>
      <p:graphicFrame>
        <p:nvGraphicFramePr>
          <p:cNvPr id="18" name="Tabla 18">
            <a:extLst>
              <a:ext uri="{FF2B5EF4-FFF2-40B4-BE49-F238E27FC236}">
                <a16:creationId xmlns:a16="http://schemas.microsoft.com/office/drawing/2014/main" id="{F7C940A8-DB70-4F6B-90B4-CFF0813810C4}"/>
              </a:ext>
            </a:extLst>
          </p:cNvPr>
          <p:cNvGraphicFramePr>
            <a:graphicFrameLocks noGrp="1"/>
          </p:cNvGraphicFramePr>
          <p:nvPr>
            <p:ph idx="1"/>
            <p:extLst>
              <p:ext uri="{D42A27DB-BD31-4B8C-83A1-F6EECF244321}">
                <p14:modId xmlns:p14="http://schemas.microsoft.com/office/powerpoint/2010/main" val="2473061920"/>
              </p:ext>
            </p:extLst>
          </p:nvPr>
        </p:nvGraphicFramePr>
        <p:xfrm>
          <a:off x="1048044" y="2259428"/>
          <a:ext cx="6351562" cy="3137127"/>
        </p:xfrm>
        <a:graphic>
          <a:graphicData uri="http://schemas.openxmlformats.org/drawingml/2006/table">
            <a:tbl>
              <a:tblPr firstRow="1" bandRow="1">
                <a:tableStyleId>{5C22544A-7EE6-4342-B048-85BDC9FD1C3A}</a:tableStyleId>
              </a:tblPr>
              <a:tblGrid>
                <a:gridCol w="6351562">
                  <a:extLst>
                    <a:ext uri="{9D8B030D-6E8A-4147-A177-3AD203B41FA5}">
                      <a16:colId xmlns:a16="http://schemas.microsoft.com/office/drawing/2014/main" val="570173744"/>
                    </a:ext>
                  </a:extLst>
                </a:gridCol>
              </a:tblGrid>
              <a:tr h="708855">
                <a:tc>
                  <a:txBody>
                    <a:bodyPr/>
                    <a:lstStyle/>
                    <a:p>
                      <a:r>
                        <a:rPr lang="es-MX" sz="2500" spc="100" baseline="0" dirty="0">
                          <a:solidFill>
                            <a:srgbClr val="00F3B5"/>
                          </a:solidFill>
                          <a:latin typeface="Prompt" panose="00000500000000000000" pitchFamily="2" charset="-34"/>
                          <a:cs typeface="Prompt" panose="00000500000000000000" pitchFamily="2" charset="-34"/>
                        </a:rPr>
                        <a:t>10. RIESGO</a:t>
                      </a:r>
                      <a:endParaRPr lang="es-PE" sz="2500" spc="100" baseline="0" dirty="0">
                        <a:solidFill>
                          <a:srgbClr val="00F3B5"/>
                        </a:solidFill>
                        <a:latin typeface="Prompt" panose="00000500000000000000" pitchFamily="2" charset="-34"/>
                        <a:cs typeface="Prompt" panose="00000500000000000000" pitchFamily="2" charset="-34"/>
                      </a:endParaRPr>
                    </a:p>
                  </a:txBody>
                  <a:tcPr anchor="ctr">
                    <a:solidFill>
                      <a:schemeClr val="tx1">
                        <a:lumMod val="95000"/>
                        <a:lumOff val="5000"/>
                      </a:schemeClr>
                    </a:solidFill>
                  </a:tcPr>
                </a:tc>
                <a:extLst>
                  <a:ext uri="{0D108BD9-81ED-4DB2-BD59-A6C34878D82A}">
                    <a16:rowId xmlns:a16="http://schemas.microsoft.com/office/drawing/2014/main" val="384786677"/>
                  </a:ext>
                </a:extLst>
              </a:tr>
              <a:tr h="2428272">
                <a:tc>
                  <a:txBody>
                    <a:bodyPr/>
                    <a:lstStyle/>
                    <a:p>
                      <a:pPr algn="just"/>
                      <a:r>
                        <a:rPr lang="es-MX" sz="2500" dirty="0"/>
                        <a:t>Evaluar continuamente la exposición al riesgo, tanto de oportunidades como de amenazas con el fin de maximizar los impactos positivos y minimizar los impactos negativos para el proyecto y sus resultados.</a:t>
                      </a:r>
                      <a:endParaRPr lang="es-PE" sz="2500" dirty="0"/>
                    </a:p>
                  </a:txBody>
                  <a:tcPr>
                    <a:gradFill flip="none" rotWithShape="1">
                      <a:gsLst>
                        <a:gs pos="0">
                          <a:srgbClr val="00F3B5">
                            <a:tint val="66000"/>
                            <a:satMod val="160000"/>
                          </a:srgbClr>
                        </a:gs>
                        <a:gs pos="50000">
                          <a:srgbClr val="00F3B5">
                            <a:tint val="44500"/>
                            <a:satMod val="160000"/>
                          </a:srgbClr>
                        </a:gs>
                        <a:gs pos="100000">
                          <a:srgbClr val="00F3B5">
                            <a:tint val="23500"/>
                            <a:satMod val="160000"/>
                          </a:srgbClr>
                        </a:gs>
                      </a:gsLst>
                      <a:path path="circle">
                        <a:fillToRect l="50000" t="50000" r="50000" b="50000"/>
                      </a:path>
                      <a:tileRect/>
                    </a:gradFill>
                  </a:tcPr>
                </a:tc>
                <a:extLst>
                  <a:ext uri="{0D108BD9-81ED-4DB2-BD59-A6C34878D82A}">
                    <a16:rowId xmlns:a16="http://schemas.microsoft.com/office/drawing/2014/main" val="2907888280"/>
                  </a:ext>
                </a:extLst>
              </a:tr>
            </a:tbl>
          </a:graphicData>
        </a:graphic>
      </p:graphicFrame>
      <p:pic>
        <p:nvPicPr>
          <p:cNvPr id="3" name="Imagen 2">
            <a:extLst>
              <a:ext uri="{FF2B5EF4-FFF2-40B4-BE49-F238E27FC236}">
                <a16:creationId xmlns:a16="http://schemas.microsoft.com/office/drawing/2014/main" id="{7A869F89-B336-4DD9-A938-AD2A19A5FC3B}"/>
              </a:ext>
            </a:extLst>
          </p:cNvPr>
          <p:cNvPicPr>
            <a:picLocks noChangeAspect="1"/>
          </p:cNvPicPr>
          <p:nvPr/>
        </p:nvPicPr>
        <p:blipFill>
          <a:blip r:embed="rId2"/>
          <a:stretch>
            <a:fillRect/>
          </a:stretch>
        </p:blipFill>
        <p:spPr>
          <a:xfrm>
            <a:off x="7586559" y="2577252"/>
            <a:ext cx="4278757" cy="2407514"/>
          </a:xfrm>
          <a:prstGeom prst="rect">
            <a:avLst/>
          </a:prstGeom>
        </p:spPr>
      </p:pic>
    </p:spTree>
    <p:extLst>
      <p:ext uri="{BB962C8B-B14F-4D97-AF65-F5344CB8AC3E}">
        <p14:creationId xmlns:p14="http://schemas.microsoft.com/office/powerpoint/2010/main" val="3884711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7B2DB-A0F6-402F-AFB5-17A1BB8A3B18}"/>
              </a:ext>
            </a:extLst>
          </p:cNvPr>
          <p:cNvSpPr>
            <a:spLocks noGrp="1"/>
          </p:cNvSpPr>
          <p:nvPr>
            <p:ph type="title"/>
          </p:nvPr>
        </p:nvSpPr>
        <p:spPr>
          <a:xfrm>
            <a:off x="838201" y="365125"/>
            <a:ext cx="7686821" cy="1325563"/>
          </a:xfrm>
        </p:spPr>
        <p:txBody>
          <a:bodyPr/>
          <a:lstStyle/>
          <a:p>
            <a:pPr algn="just"/>
            <a:r>
              <a:rPr lang="es-MX" b="1" dirty="0"/>
              <a:t>Principios de dirección y control de proyectos</a:t>
            </a:r>
            <a:endParaRPr lang="es-PE" dirty="0"/>
          </a:p>
        </p:txBody>
      </p:sp>
      <p:graphicFrame>
        <p:nvGraphicFramePr>
          <p:cNvPr id="18" name="Tabla 18">
            <a:extLst>
              <a:ext uri="{FF2B5EF4-FFF2-40B4-BE49-F238E27FC236}">
                <a16:creationId xmlns:a16="http://schemas.microsoft.com/office/drawing/2014/main" id="{F7C940A8-DB70-4F6B-90B4-CFF0813810C4}"/>
              </a:ext>
            </a:extLst>
          </p:cNvPr>
          <p:cNvGraphicFramePr>
            <a:graphicFrameLocks noGrp="1"/>
          </p:cNvGraphicFramePr>
          <p:nvPr>
            <p:ph idx="1"/>
            <p:extLst>
              <p:ext uri="{D42A27DB-BD31-4B8C-83A1-F6EECF244321}">
                <p14:modId xmlns:p14="http://schemas.microsoft.com/office/powerpoint/2010/main" val="1283496152"/>
              </p:ext>
            </p:extLst>
          </p:nvPr>
        </p:nvGraphicFramePr>
        <p:xfrm>
          <a:off x="1048044" y="2259428"/>
          <a:ext cx="6351562" cy="3137127"/>
        </p:xfrm>
        <a:graphic>
          <a:graphicData uri="http://schemas.openxmlformats.org/drawingml/2006/table">
            <a:tbl>
              <a:tblPr firstRow="1" bandRow="1">
                <a:tableStyleId>{5C22544A-7EE6-4342-B048-85BDC9FD1C3A}</a:tableStyleId>
              </a:tblPr>
              <a:tblGrid>
                <a:gridCol w="6351562">
                  <a:extLst>
                    <a:ext uri="{9D8B030D-6E8A-4147-A177-3AD203B41FA5}">
                      <a16:colId xmlns:a16="http://schemas.microsoft.com/office/drawing/2014/main" val="570173744"/>
                    </a:ext>
                  </a:extLst>
                </a:gridCol>
              </a:tblGrid>
              <a:tr h="708855">
                <a:tc>
                  <a:txBody>
                    <a:bodyPr/>
                    <a:lstStyle/>
                    <a:p>
                      <a:r>
                        <a:rPr lang="es-MX" sz="2500" spc="100" baseline="0" dirty="0">
                          <a:solidFill>
                            <a:srgbClr val="00F3B5"/>
                          </a:solidFill>
                          <a:latin typeface="Prompt" panose="00000500000000000000" pitchFamily="2" charset="-34"/>
                          <a:cs typeface="Prompt" panose="00000500000000000000" pitchFamily="2" charset="-34"/>
                        </a:rPr>
                        <a:t>11. ADAPTABILIDAD Y RESILIENCIA</a:t>
                      </a:r>
                      <a:endParaRPr lang="es-PE" sz="2500" spc="100" baseline="0" dirty="0">
                        <a:solidFill>
                          <a:srgbClr val="00F3B5"/>
                        </a:solidFill>
                        <a:latin typeface="Prompt" panose="00000500000000000000" pitchFamily="2" charset="-34"/>
                        <a:cs typeface="Prompt" panose="00000500000000000000" pitchFamily="2" charset="-34"/>
                      </a:endParaRPr>
                    </a:p>
                  </a:txBody>
                  <a:tcPr anchor="ctr">
                    <a:solidFill>
                      <a:schemeClr val="tx1">
                        <a:lumMod val="95000"/>
                        <a:lumOff val="5000"/>
                      </a:schemeClr>
                    </a:solidFill>
                  </a:tcPr>
                </a:tc>
                <a:extLst>
                  <a:ext uri="{0D108BD9-81ED-4DB2-BD59-A6C34878D82A}">
                    <a16:rowId xmlns:a16="http://schemas.microsoft.com/office/drawing/2014/main" val="384786677"/>
                  </a:ext>
                </a:extLst>
              </a:tr>
              <a:tr h="2428272">
                <a:tc>
                  <a:txBody>
                    <a:bodyPr/>
                    <a:lstStyle/>
                    <a:p>
                      <a:pPr algn="just"/>
                      <a:r>
                        <a:rPr lang="es-MX" sz="2500" dirty="0"/>
                        <a:t>Construir adaptabilidad y resiliencia en los enfoques de la organización y del equipo del proyecto para ayudar al mismo a acomodar el cambio, recuperarse de los reveses y avanzar en el trabajo del proyecto.</a:t>
                      </a:r>
                      <a:endParaRPr lang="es-PE" sz="2500" dirty="0"/>
                    </a:p>
                  </a:txBody>
                  <a:tcPr>
                    <a:gradFill flip="none" rotWithShape="1">
                      <a:gsLst>
                        <a:gs pos="0">
                          <a:srgbClr val="00F3B5">
                            <a:tint val="66000"/>
                            <a:satMod val="160000"/>
                          </a:srgbClr>
                        </a:gs>
                        <a:gs pos="50000">
                          <a:srgbClr val="00F3B5">
                            <a:tint val="44500"/>
                            <a:satMod val="160000"/>
                          </a:srgbClr>
                        </a:gs>
                        <a:gs pos="100000">
                          <a:srgbClr val="00F3B5">
                            <a:tint val="23500"/>
                            <a:satMod val="160000"/>
                          </a:srgbClr>
                        </a:gs>
                      </a:gsLst>
                      <a:path path="circle">
                        <a:fillToRect l="50000" t="50000" r="50000" b="50000"/>
                      </a:path>
                      <a:tileRect/>
                    </a:gradFill>
                  </a:tcPr>
                </a:tc>
                <a:extLst>
                  <a:ext uri="{0D108BD9-81ED-4DB2-BD59-A6C34878D82A}">
                    <a16:rowId xmlns:a16="http://schemas.microsoft.com/office/drawing/2014/main" val="2907888280"/>
                  </a:ext>
                </a:extLst>
              </a:tr>
            </a:tbl>
          </a:graphicData>
        </a:graphic>
      </p:graphicFrame>
      <p:pic>
        <p:nvPicPr>
          <p:cNvPr id="4" name="Imagen 3">
            <a:extLst>
              <a:ext uri="{FF2B5EF4-FFF2-40B4-BE49-F238E27FC236}">
                <a16:creationId xmlns:a16="http://schemas.microsoft.com/office/drawing/2014/main" id="{58C1213F-AE21-42FC-BA7C-088CEEDCE0E1}"/>
              </a:ext>
            </a:extLst>
          </p:cNvPr>
          <p:cNvPicPr>
            <a:picLocks noChangeAspect="1"/>
          </p:cNvPicPr>
          <p:nvPr/>
        </p:nvPicPr>
        <p:blipFill>
          <a:blip r:embed="rId2"/>
          <a:stretch>
            <a:fillRect/>
          </a:stretch>
        </p:blipFill>
        <p:spPr>
          <a:xfrm>
            <a:off x="7826697" y="2475914"/>
            <a:ext cx="4007894" cy="2694794"/>
          </a:xfrm>
          <a:prstGeom prst="rect">
            <a:avLst/>
          </a:prstGeom>
        </p:spPr>
      </p:pic>
    </p:spTree>
    <p:extLst>
      <p:ext uri="{BB962C8B-B14F-4D97-AF65-F5344CB8AC3E}">
        <p14:creationId xmlns:p14="http://schemas.microsoft.com/office/powerpoint/2010/main" val="3463934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7B2DB-A0F6-402F-AFB5-17A1BB8A3B18}"/>
              </a:ext>
            </a:extLst>
          </p:cNvPr>
          <p:cNvSpPr>
            <a:spLocks noGrp="1"/>
          </p:cNvSpPr>
          <p:nvPr>
            <p:ph type="title"/>
          </p:nvPr>
        </p:nvSpPr>
        <p:spPr>
          <a:xfrm>
            <a:off x="838201" y="365125"/>
            <a:ext cx="7686821" cy="1325563"/>
          </a:xfrm>
        </p:spPr>
        <p:txBody>
          <a:bodyPr/>
          <a:lstStyle/>
          <a:p>
            <a:pPr algn="just"/>
            <a:r>
              <a:rPr lang="es-MX" b="1" dirty="0"/>
              <a:t>Principios de dirección y control de proyectos</a:t>
            </a:r>
            <a:endParaRPr lang="es-PE" dirty="0"/>
          </a:p>
        </p:txBody>
      </p:sp>
      <p:graphicFrame>
        <p:nvGraphicFramePr>
          <p:cNvPr id="18" name="Tabla 18">
            <a:extLst>
              <a:ext uri="{FF2B5EF4-FFF2-40B4-BE49-F238E27FC236}">
                <a16:creationId xmlns:a16="http://schemas.microsoft.com/office/drawing/2014/main" id="{F7C940A8-DB70-4F6B-90B4-CFF0813810C4}"/>
              </a:ext>
            </a:extLst>
          </p:cNvPr>
          <p:cNvGraphicFramePr>
            <a:graphicFrameLocks noGrp="1"/>
          </p:cNvGraphicFramePr>
          <p:nvPr>
            <p:ph idx="1"/>
            <p:extLst>
              <p:ext uri="{D42A27DB-BD31-4B8C-83A1-F6EECF244321}">
                <p14:modId xmlns:p14="http://schemas.microsoft.com/office/powerpoint/2010/main" val="847738013"/>
              </p:ext>
            </p:extLst>
          </p:nvPr>
        </p:nvGraphicFramePr>
        <p:xfrm>
          <a:off x="1048044" y="2259428"/>
          <a:ext cx="6351562" cy="3137127"/>
        </p:xfrm>
        <a:graphic>
          <a:graphicData uri="http://schemas.openxmlformats.org/drawingml/2006/table">
            <a:tbl>
              <a:tblPr firstRow="1" bandRow="1">
                <a:tableStyleId>{5C22544A-7EE6-4342-B048-85BDC9FD1C3A}</a:tableStyleId>
              </a:tblPr>
              <a:tblGrid>
                <a:gridCol w="6351562">
                  <a:extLst>
                    <a:ext uri="{9D8B030D-6E8A-4147-A177-3AD203B41FA5}">
                      <a16:colId xmlns:a16="http://schemas.microsoft.com/office/drawing/2014/main" val="570173744"/>
                    </a:ext>
                  </a:extLst>
                </a:gridCol>
              </a:tblGrid>
              <a:tr h="708855">
                <a:tc>
                  <a:txBody>
                    <a:bodyPr/>
                    <a:lstStyle/>
                    <a:p>
                      <a:r>
                        <a:rPr lang="es-MX" sz="2500" spc="100" baseline="0" dirty="0">
                          <a:solidFill>
                            <a:srgbClr val="00F3B5"/>
                          </a:solidFill>
                          <a:latin typeface="Prompt" panose="00000500000000000000" pitchFamily="2" charset="-34"/>
                          <a:cs typeface="Prompt" panose="00000500000000000000" pitchFamily="2" charset="-34"/>
                        </a:rPr>
                        <a:t>12. CAMBIO</a:t>
                      </a:r>
                      <a:endParaRPr lang="es-PE" sz="2500" spc="100" baseline="0" dirty="0">
                        <a:solidFill>
                          <a:srgbClr val="00F3B5"/>
                        </a:solidFill>
                        <a:latin typeface="Prompt" panose="00000500000000000000" pitchFamily="2" charset="-34"/>
                        <a:cs typeface="Prompt" panose="00000500000000000000" pitchFamily="2" charset="-34"/>
                      </a:endParaRPr>
                    </a:p>
                  </a:txBody>
                  <a:tcPr anchor="ctr">
                    <a:solidFill>
                      <a:schemeClr val="tx1">
                        <a:lumMod val="95000"/>
                        <a:lumOff val="5000"/>
                      </a:schemeClr>
                    </a:solidFill>
                  </a:tcPr>
                </a:tc>
                <a:extLst>
                  <a:ext uri="{0D108BD9-81ED-4DB2-BD59-A6C34878D82A}">
                    <a16:rowId xmlns:a16="http://schemas.microsoft.com/office/drawing/2014/main" val="384786677"/>
                  </a:ext>
                </a:extLst>
              </a:tr>
              <a:tr h="2428272">
                <a:tc>
                  <a:txBody>
                    <a:bodyPr/>
                    <a:lstStyle/>
                    <a:p>
                      <a:pPr algn="just"/>
                      <a:r>
                        <a:rPr lang="es-MX" sz="2500" dirty="0"/>
                        <a:t>Preparar a los afectados para la adopción y el mantenimiento de comportamientos y procesos nuevos y diferentes, requeridos para la transición del estado actual al estado futuro previsto creado por los resultados del proyecto.</a:t>
                      </a:r>
                      <a:endParaRPr lang="es-PE" sz="2500" dirty="0"/>
                    </a:p>
                  </a:txBody>
                  <a:tcPr>
                    <a:gradFill flip="none" rotWithShape="1">
                      <a:gsLst>
                        <a:gs pos="0">
                          <a:srgbClr val="00F3B5">
                            <a:tint val="66000"/>
                            <a:satMod val="160000"/>
                          </a:srgbClr>
                        </a:gs>
                        <a:gs pos="50000">
                          <a:srgbClr val="00F3B5">
                            <a:tint val="44500"/>
                            <a:satMod val="160000"/>
                          </a:srgbClr>
                        </a:gs>
                        <a:gs pos="100000">
                          <a:srgbClr val="00F3B5">
                            <a:tint val="23500"/>
                            <a:satMod val="160000"/>
                          </a:srgbClr>
                        </a:gs>
                      </a:gsLst>
                      <a:path path="circle">
                        <a:fillToRect l="50000" t="50000" r="50000" b="50000"/>
                      </a:path>
                      <a:tileRect/>
                    </a:gradFill>
                  </a:tcPr>
                </a:tc>
                <a:extLst>
                  <a:ext uri="{0D108BD9-81ED-4DB2-BD59-A6C34878D82A}">
                    <a16:rowId xmlns:a16="http://schemas.microsoft.com/office/drawing/2014/main" val="2907888280"/>
                  </a:ext>
                </a:extLst>
              </a:tr>
            </a:tbl>
          </a:graphicData>
        </a:graphic>
      </p:graphicFrame>
      <p:pic>
        <p:nvPicPr>
          <p:cNvPr id="3" name="Imagen 2">
            <a:extLst>
              <a:ext uri="{FF2B5EF4-FFF2-40B4-BE49-F238E27FC236}">
                <a16:creationId xmlns:a16="http://schemas.microsoft.com/office/drawing/2014/main" id="{CA4FF934-8498-4632-9D94-E25BC2B2CEE1}"/>
              </a:ext>
            </a:extLst>
          </p:cNvPr>
          <p:cNvPicPr>
            <a:picLocks noChangeAspect="1"/>
          </p:cNvPicPr>
          <p:nvPr/>
        </p:nvPicPr>
        <p:blipFill>
          <a:blip r:embed="rId2"/>
          <a:stretch>
            <a:fillRect/>
          </a:stretch>
        </p:blipFill>
        <p:spPr>
          <a:xfrm>
            <a:off x="7559040" y="2487347"/>
            <a:ext cx="4286249" cy="2681287"/>
          </a:xfrm>
          <a:prstGeom prst="rect">
            <a:avLst/>
          </a:prstGeom>
        </p:spPr>
      </p:pic>
    </p:spTree>
    <p:extLst>
      <p:ext uri="{BB962C8B-B14F-4D97-AF65-F5344CB8AC3E}">
        <p14:creationId xmlns:p14="http://schemas.microsoft.com/office/powerpoint/2010/main" val="3089303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F30CD-6566-41FF-B552-C8015977FB43}"/>
              </a:ext>
            </a:extLst>
          </p:cNvPr>
          <p:cNvSpPr>
            <a:spLocks noGrp="1"/>
          </p:cNvSpPr>
          <p:nvPr>
            <p:ph type="title"/>
          </p:nvPr>
        </p:nvSpPr>
        <p:spPr>
          <a:xfrm>
            <a:off x="838200" y="365125"/>
            <a:ext cx="7377332" cy="1325563"/>
          </a:xfrm>
        </p:spPr>
        <p:txBody>
          <a:bodyPr/>
          <a:lstStyle/>
          <a:p>
            <a:pPr algn="just"/>
            <a:r>
              <a:rPr lang="es-MX" b="1" dirty="0"/>
              <a:t>Los costos y su clasificación en un proyecto de construcción</a:t>
            </a:r>
            <a:endParaRPr lang="es-PE" b="1" dirty="0"/>
          </a:p>
        </p:txBody>
      </p:sp>
      <p:graphicFrame>
        <p:nvGraphicFramePr>
          <p:cNvPr id="4" name="Tabla 18">
            <a:extLst>
              <a:ext uri="{FF2B5EF4-FFF2-40B4-BE49-F238E27FC236}">
                <a16:creationId xmlns:a16="http://schemas.microsoft.com/office/drawing/2014/main" id="{E237474D-FC94-4431-A243-5201FECFAA33}"/>
              </a:ext>
            </a:extLst>
          </p:cNvPr>
          <p:cNvGraphicFramePr>
            <a:graphicFrameLocks noGrp="1"/>
          </p:cNvGraphicFramePr>
          <p:nvPr>
            <p:ph idx="1"/>
            <p:extLst>
              <p:ext uri="{D42A27DB-BD31-4B8C-83A1-F6EECF244321}">
                <p14:modId xmlns:p14="http://schemas.microsoft.com/office/powerpoint/2010/main" val="2169019418"/>
              </p:ext>
            </p:extLst>
          </p:nvPr>
        </p:nvGraphicFramePr>
        <p:xfrm>
          <a:off x="1048044" y="2259428"/>
          <a:ext cx="6365630" cy="3137127"/>
        </p:xfrm>
        <a:graphic>
          <a:graphicData uri="http://schemas.openxmlformats.org/drawingml/2006/table">
            <a:tbl>
              <a:tblPr firstRow="1" bandRow="1">
                <a:tableStyleId>{5C22544A-7EE6-4342-B048-85BDC9FD1C3A}</a:tableStyleId>
              </a:tblPr>
              <a:tblGrid>
                <a:gridCol w="6365630">
                  <a:extLst>
                    <a:ext uri="{9D8B030D-6E8A-4147-A177-3AD203B41FA5}">
                      <a16:colId xmlns:a16="http://schemas.microsoft.com/office/drawing/2014/main" val="570173744"/>
                    </a:ext>
                  </a:extLst>
                </a:gridCol>
              </a:tblGrid>
              <a:tr h="708855">
                <a:tc>
                  <a:txBody>
                    <a:bodyPr/>
                    <a:lstStyle/>
                    <a:p>
                      <a:r>
                        <a:rPr lang="es-MX" sz="2500" spc="100" baseline="0" dirty="0">
                          <a:solidFill>
                            <a:srgbClr val="00F3B5"/>
                          </a:solidFill>
                          <a:latin typeface="Prompt" panose="00000500000000000000" pitchFamily="2" charset="-34"/>
                          <a:cs typeface="Prompt" panose="00000500000000000000" pitchFamily="2" charset="-34"/>
                        </a:rPr>
                        <a:t>13. DEFINICIÓN DE COSTO</a:t>
                      </a:r>
                      <a:endParaRPr lang="es-PE" sz="2500" spc="100" baseline="0" dirty="0">
                        <a:solidFill>
                          <a:srgbClr val="00F3B5"/>
                        </a:solidFill>
                        <a:latin typeface="Prompt" panose="00000500000000000000" pitchFamily="2" charset="-34"/>
                        <a:cs typeface="Prompt" panose="00000500000000000000" pitchFamily="2" charset="-34"/>
                      </a:endParaRPr>
                    </a:p>
                  </a:txBody>
                  <a:tcPr anchor="ctr">
                    <a:solidFill>
                      <a:schemeClr val="tx1">
                        <a:lumMod val="95000"/>
                        <a:lumOff val="5000"/>
                      </a:schemeClr>
                    </a:solidFill>
                  </a:tcPr>
                </a:tc>
                <a:extLst>
                  <a:ext uri="{0D108BD9-81ED-4DB2-BD59-A6C34878D82A}">
                    <a16:rowId xmlns:a16="http://schemas.microsoft.com/office/drawing/2014/main" val="384786677"/>
                  </a:ext>
                </a:extLst>
              </a:tr>
              <a:tr h="2428272">
                <a:tc>
                  <a:txBody>
                    <a:bodyPr/>
                    <a:lstStyle/>
                    <a:p>
                      <a:pPr algn="just"/>
                      <a:r>
                        <a:rPr lang="es-MX" sz="2500" dirty="0"/>
                        <a:t>Son todos los gastos necesarios para planificar, ejecutar y completar el proyecto. Estos costos pueden incluir una variedad de elementos, desde recursos humanos hasta materiales y equipos.  Se dividen en varias categorías principales.</a:t>
                      </a:r>
                      <a:endParaRPr lang="es-PE" sz="2500" dirty="0"/>
                    </a:p>
                  </a:txBody>
                  <a:tcPr>
                    <a:gradFill flip="none" rotWithShape="1">
                      <a:gsLst>
                        <a:gs pos="0">
                          <a:srgbClr val="00F3B5">
                            <a:tint val="66000"/>
                            <a:satMod val="160000"/>
                          </a:srgbClr>
                        </a:gs>
                        <a:gs pos="50000">
                          <a:srgbClr val="00F3B5">
                            <a:tint val="44500"/>
                            <a:satMod val="160000"/>
                          </a:srgbClr>
                        </a:gs>
                        <a:gs pos="100000">
                          <a:srgbClr val="00F3B5">
                            <a:tint val="23500"/>
                            <a:satMod val="160000"/>
                          </a:srgbClr>
                        </a:gs>
                      </a:gsLst>
                      <a:path path="circle">
                        <a:fillToRect l="50000" t="50000" r="50000" b="50000"/>
                      </a:path>
                      <a:tileRect/>
                    </a:gradFill>
                  </a:tcPr>
                </a:tc>
                <a:extLst>
                  <a:ext uri="{0D108BD9-81ED-4DB2-BD59-A6C34878D82A}">
                    <a16:rowId xmlns:a16="http://schemas.microsoft.com/office/drawing/2014/main" val="2907888280"/>
                  </a:ext>
                </a:extLst>
              </a:tr>
            </a:tbl>
          </a:graphicData>
        </a:graphic>
      </p:graphicFrame>
      <p:pic>
        <p:nvPicPr>
          <p:cNvPr id="5" name="Imagen 4">
            <a:extLst>
              <a:ext uri="{FF2B5EF4-FFF2-40B4-BE49-F238E27FC236}">
                <a16:creationId xmlns:a16="http://schemas.microsoft.com/office/drawing/2014/main" id="{4524DE5C-2AB7-473C-8689-4A018E4E9931}"/>
              </a:ext>
            </a:extLst>
          </p:cNvPr>
          <p:cNvPicPr>
            <a:picLocks noChangeAspect="1"/>
          </p:cNvPicPr>
          <p:nvPr/>
        </p:nvPicPr>
        <p:blipFill>
          <a:blip r:embed="rId2"/>
          <a:stretch>
            <a:fillRect/>
          </a:stretch>
        </p:blipFill>
        <p:spPr>
          <a:xfrm>
            <a:off x="7786937" y="2557466"/>
            <a:ext cx="4065680" cy="2541050"/>
          </a:xfrm>
          <a:prstGeom prst="rect">
            <a:avLst/>
          </a:prstGeom>
        </p:spPr>
      </p:pic>
    </p:spTree>
    <p:extLst>
      <p:ext uri="{BB962C8B-B14F-4D97-AF65-F5344CB8AC3E}">
        <p14:creationId xmlns:p14="http://schemas.microsoft.com/office/powerpoint/2010/main" val="3036845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F30CD-6566-41FF-B552-C8015977FB43}"/>
              </a:ext>
            </a:extLst>
          </p:cNvPr>
          <p:cNvSpPr>
            <a:spLocks noGrp="1"/>
          </p:cNvSpPr>
          <p:nvPr>
            <p:ph type="title"/>
          </p:nvPr>
        </p:nvSpPr>
        <p:spPr>
          <a:xfrm>
            <a:off x="824133" y="111907"/>
            <a:ext cx="7377332" cy="1325563"/>
          </a:xfrm>
        </p:spPr>
        <p:txBody>
          <a:bodyPr/>
          <a:lstStyle/>
          <a:p>
            <a:pPr algn="just"/>
            <a:r>
              <a:rPr lang="es-MX" b="1" dirty="0"/>
              <a:t>Los costos y su clasificación en un proyecto de construcción</a:t>
            </a:r>
            <a:endParaRPr lang="es-PE" b="1" dirty="0"/>
          </a:p>
        </p:txBody>
      </p:sp>
      <p:pic>
        <p:nvPicPr>
          <p:cNvPr id="6" name="Imagen 5">
            <a:extLst>
              <a:ext uri="{FF2B5EF4-FFF2-40B4-BE49-F238E27FC236}">
                <a16:creationId xmlns:a16="http://schemas.microsoft.com/office/drawing/2014/main" id="{7DF93F5B-1854-40FD-96BF-A111CB77B457}"/>
              </a:ext>
            </a:extLst>
          </p:cNvPr>
          <p:cNvPicPr>
            <a:picLocks noChangeAspect="1"/>
          </p:cNvPicPr>
          <p:nvPr/>
        </p:nvPicPr>
        <p:blipFill>
          <a:blip r:embed="rId2"/>
          <a:stretch>
            <a:fillRect/>
          </a:stretch>
        </p:blipFill>
        <p:spPr>
          <a:xfrm>
            <a:off x="261717" y="1437470"/>
            <a:ext cx="11667686" cy="5079272"/>
          </a:xfrm>
          <a:prstGeom prst="rect">
            <a:avLst/>
          </a:prstGeom>
        </p:spPr>
      </p:pic>
    </p:spTree>
    <p:extLst>
      <p:ext uri="{BB962C8B-B14F-4D97-AF65-F5344CB8AC3E}">
        <p14:creationId xmlns:p14="http://schemas.microsoft.com/office/powerpoint/2010/main" val="3037209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C2AD21E0-0E43-4CC7-A28D-4AA6979A1B4D}"/>
              </a:ext>
            </a:extLst>
          </p:cNvPr>
          <p:cNvSpPr>
            <a:spLocks noGrp="1"/>
          </p:cNvSpPr>
          <p:nvPr>
            <p:ph type="title"/>
          </p:nvPr>
        </p:nvSpPr>
        <p:spPr/>
        <p:txBody>
          <a:bodyPr/>
          <a:lstStyle/>
          <a:p>
            <a:r>
              <a:rPr lang="es-MX" b="1" dirty="0"/>
              <a:t>Presupuesto Meta</a:t>
            </a:r>
            <a:endParaRPr lang="es-PE" b="1" dirty="0"/>
          </a:p>
        </p:txBody>
      </p:sp>
      <p:graphicFrame>
        <p:nvGraphicFramePr>
          <p:cNvPr id="9" name="Tabla 18">
            <a:extLst>
              <a:ext uri="{FF2B5EF4-FFF2-40B4-BE49-F238E27FC236}">
                <a16:creationId xmlns:a16="http://schemas.microsoft.com/office/drawing/2014/main" id="{35E890C5-75B3-4F7B-B2DF-D5496A6FF7A5}"/>
              </a:ext>
            </a:extLst>
          </p:cNvPr>
          <p:cNvGraphicFramePr>
            <a:graphicFrameLocks noGrp="1"/>
          </p:cNvGraphicFramePr>
          <p:nvPr>
            <p:ph idx="1"/>
            <p:extLst>
              <p:ext uri="{D42A27DB-BD31-4B8C-83A1-F6EECF244321}">
                <p14:modId xmlns:p14="http://schemas.microsoft.com/office/powerpoint/2010/main" val="3120290990"/>
              </p:ext>
            </p:extLst>
          </p:nvPr>
        </p:nvGraphicFramePr>
        <p:xfrm>
          <a:off x="1048043" y="2259428"/>
          <a:ext cx="8335107" cy="2077358"/>
        </p:xfrm>
        <a:graphic>
          <a:graphicData uri="http://schemas.openxmlformats.org/drawingml/2006/table">
            <a:tbl>
              <a:tblPr firstRow="1" bandRow="1">
                <a:tableStyleId>{5C22544A-7EE6-4342-B048-85BDC9FD1C3A}</a:tableStyleId>
              </a:tblPr>
              <a:tblGrid>
                <a:gridCol w="8335107">
                  <a:extLst>
                    <a:ext uri="{9D8B030D-6E8A-4147-A177-3AD203B41FA5}">
                      <a16:colId xmlns:a16="http://schemas.microsoft.com/office/drawing/2014/main" val="570173744"/>
                    </a:ext>
                  </a:extLst>
                </a:gridCol>
              </a:tblGrid>
              <a:tr h="468503">
                <a:tc>
                  <a:txBody>
                    <a:bodyPr/>
                    <a:lstStyle/>
                    <a:p>
                      <a:r>
                        <a:rPr lang="es-MX" sz="2500" spc="100" baseline="0" dirty="0">
                          <a:solidFill>
                            <a:srgbClr val="00F3B5"/>
                          </a:solidFill>
                          <a:latin typeface="Prompt" panose="00000500000000000000" pitchFamily="2" charset="-34"/>
                          <a:cs typeface="Prompt" panose="00000500000000000000" pitchFamily="2" charset="-34"/>
                        </a:rPr>
                        <a:t>DEFINICIÓN</a:t>
                      </a:r>
                      <a:endParaRPr lang="es-PE" sz="2500" spc="100" baseline="0" dirty="0">
                        <a:solidFill>
                          <a:srgbClr val="00F3B5"/>
                        </a:solidFill>
                        <a:latin typeface="Prompt" panose="00000500000000000000" pitchFamily="2" charset="-34"/>
                        <a:cs typeface="Prompt" panose="00000500000000000000" pitchFamily="2" charset="-34"/>
                      </a:endParaRPr>
                    </a:p>
                  </a:txBody>
                  <a:tcPr anchor="ctr">
                    <a:solidFill>
                      <a:schemeClr val="tx1">
                        <a:lumMod val="95000"/>
                        <a:lumOff val="5000"/>
                      </a:schemeClr>
                    </a:solidFill>
                  </a:tcPr>
                </a:tc>
                <a:extLst>
                  <a:ext uri="{0D108BD9-81ED-4DB2-BD59-A6C34878D82A}">
                    <a16:rowId xmlns:a16="http://schemas.microsoft.com/office/drawing/2014/main" val="384786677"/>
                  </a:ext>
                </a:extLst>
              </a:tr>
              <a:tr h="1604918">
                <a:tc>
                  <a:txBody>
                    <a:bodyPr/>
                    <a:lstStyle/>
                    <a:p>
                      <a:pPr algn="just"/>
                      <a:r>
                        <a:rPr lang="es-MX" sz="2500" dirty="0"/>
                        <a:t>Es el documento donde queda plasmado el resultado del PLANEAMIENTO en lo referente a costos.</a:t>
                      </a:r>
                    </a:p>
                  </a:txBody>
                  <a:tcPr>
                    <a:gradFill flip="none" rotWithShape="1">
                      <a:gsLst>
                        <a:gs pos="0">
                          <a:srgbClr val="00F3B5">
                            <a:tint val="66000"/>
                            <a:satMod val="160000"/>
                          </a:srgbClr>
                        </a:gs>
                        <a:gs pos="50000">
                          <a:srgbClr val="00F3B5">
                            <a:tint val="44500"/>
                            <a:satMod val="160000"/>
                          </a:srgbClr>
                        </a:gs>
                        <a:gs pos="100000">
                          <a:srgbClr val="00F3B5">
                            <a:tint val="23500"/>
                            <a:satMod val="160000"/>
                          </a:srgbClr>
                        </a:gs>
                      </a:gsLst>
                      <a:path path="circle">
                        <a:fillToRect l="50000" t="50000" r="50000" b="50000"/>
                      </a:path>
                      <a:tileRect/>
                    </a:gradFill>
                  </a:tcPr>
                </a:tc>
                <a:extLst>
                  <a:ext uri="{0D108BD9-81ED-4DB2-BD59-A6C34878D82A}">
                    <a16:rowId xmlns:a16="http://schemas.microsoft.com/office/drawing/2014/main" val="2907888280"/>
                  </a:ext>
                </a:extLst>
              </a:tr>
            </a:tbl>
          </a:graphicData>
        </a:graphic>
      </p:graphicFrame>
    </p:spTree>
    <p:extLst>
      <p:ext uri="{BB962C8B-B14F-4D97-AF65-F5344CB8AC3E}">
        <p14:creationId xmlns:p14="http://schemas.microsoft.com/office/powerpoint/2010/main" val="2376924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904948" y="2423937"/>
            <a:ext cx="8701421" cy="2123658"/>
          </a:xfrm>
          <a:prstGeom prst="rect">
            <a:avLst/>
          </a:prstGeom>
        </p:spPr>
        <p:txBody>
          <a:bodyPr wrap="none">
            <a:spAutoFit/>
          </a:bodyPr>
          <a:lstStyle/>
          <a:p>
            <a:r>
              <a:rPr lang="es-ES" sz="6600" dirty="0">
                <a:solidFill>
                  <a:srgbClr val="00F3B5"/>
                </a:solidFill>
                <a:latin typeface="Prompt" panose="00000800000000000000" pitchFamily="2" charset="-34"/>
                <a:cs typeface="Prompt" panose="00000800000000000000" pitchFamily="2" charset="-34"/>
              </a:rPr>
              <a:t>Resultado Operativo</a:t>
            </a:r>
          </a:p>
          <a:p>
            <a:pPr algn="ctr"/>
            <a:r>
              <a:rPr lang="es-ES" sz="6600" dirty="0">
                <a:solidFill>
                  <a:schemeClr val="bg1"/>
                </a:solidFill>
                <a:latin typeface="Prompt" panose="00000800000000000000" pitchFamily="2" charset="-34"/>
                <a:cs typeface="Prompt" panose="00000800000000000000" pitchFamily="2" charset="-34"/>
              </a:rPr>
              <a:t>de Obra</a:t>
            </a:r>
          </a:p>
        </p:txBody>
      </p:sp>
      <p:sp>
        <p:nvSpPr>
          <p:cNvPr id="7" name="CuadroTexto 6"/>
          <p:cNvSpPr txBox="1"/>
          <p:nvPr/>
        </p:nvSpPr>
        <p:spPr>
          <a:xfrm>
            <a:off x="1726249" y="1401509"/>
            <a:ext cx="3811425"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CURSO DE FORMACIÓN</a:t>
            </a:r>
          </a:p>
        </p:txBody>
      </p:sp>
    </p:spTree>
    <p:extLst>
      <p:ext uri="{BB962C8B-B14F-4D97-AF65-F5344CB8AC3E}">
        <p14:creationId xmlns:p14="http://schemas.microsoft.com/office/powerpoint/2010/main" val="1825619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C2AD21E0-0E43-4CC7-A28D-4AA6979A1B4D}"/>
              </a:ext>
            </a:extLst>
          </p:cNvPr>
          <p:cNvSpPr>
            <a:spLocks noGrp="1"/>
          </p:cNvSpPr>
          <p:nvPr>
            <p:ph type="title"/>
          </p:nvPr>
        </p:nvSpPr>
        <p:spPr/>
        <p:txBody>
          <a:bodyPr/>
          <a:lstStyle/>
          <a:p>
            <a:r>
              <a:rPr lang="es-MX" b="1" dirty="0"/>
              <a:t>Presupuesto Meta</a:t>
            </a:r>
            <a:endParaRPr lang="es-PE" b="1" dirty="0"/>
          </a:p>
        </p:txBody>
      </p:sp>
      <p:sp>
        <p:nvSpPr>
          <p:cNvPr id="8" name="Marcador de contenido 7">
            <a:extLst>
              <a:ext uri="{FF2B5EF4-FFF2-40B4-BE49-F238E27FC236}">
                <a16:creationId xmlns:a16="http://schemas.microsoft.com/office/drawing/2014/main" id="{6018817C-E2B2-4EDB-8D41-6F24DAB6119A}"/>
              </a:ext>
            </a:extLst>
          </p:cNvPr>
          <p:cNvSpPr>
            <a:spLocks noGrp="1"/>
          </p:cNvSpPr>
          <p:nvPr>
            <p:ph idx="1"/>
          </p:nvPr>
        </p:nvSpPr>
        <p:spPr>
          <a:xfrm>
            <a:off x="838199" y="1825624"/>
            <a:ext cx="10515600" cy="4321957"/>
          </a:xfrm>
        </p:spPr>
        <p:txBody>
          <a:bodyPr>
            <a:normAutofit lnSpcReduction="10000"/>
          </a:bodyPr>
          <a:lstStyle/>
          <a:p>
            <a:pPr marL="0" indent="0" algn="just">
              <a:buNone/>
            </a:pPr>
            <a:r>
              <a:rPr lang="es-MX" sz="3400" b="1" dirty="0"/>
              <a:t>Definición</a:t>
            </a:r>
          </a:p>
          <a:p>
            <a:pPr marL="0" indent="0" algn="just">
              <a:buNone/>
            </a:pPr>
            <a:r>
              <a:rPr lang="es-MX" sz="3200" dirty="0"/>
              <a:t>Es el documento donde queda plasmado el resultado del PLANEAMIENTO en lo referente a costos.</a:t>
            </a:r>
          </a:p>
          <a:p>
            <a:pPr marL="0" indent="0" algn="just">
              <a:buNone/>
            </a:pPr>
            <a:endParaRPr lang="es-MX" sz="3200" dirty="0"/>
          </a:p>
          <a:p>
            <a:pPr marL="0" indent="0" algn="just">
              <a:buNone/>
            </a:pPr>
            <a:r>
              <a:rPr lang="es-MX" sz="3400" b="1" dirty="0"/>
              <a:t>Responsables de su elaboración</a:t>
            </a:r>
          </a:p>
          <a:p>
            <a:pPr marL="0" indent="0" algn="just">
              <a:buNone/>
            </a:pPr>
            <a:r>
              <a:rPr lang="es-MX" sz="3200" dirty="0"/>
              <a:t>Es elaborado de manera regular por la Oficina Técnica y el área de Producción en coordinación con las jefaturas que la dirección del proyecto considere como soporte para su elaboración.</a:t>
            </a:r>
          </a:p>
        </p:txBody>
      </p:sp>
    </p:spTree>
    <p:extLst>
      <p:ext uri="{BB962C8B-B14F-4D97-AF65-F5344CB8AC3E}">
        <p14:creationId xmlns:p14="http://schemas.microsoft.com/office/powerpoint/2010/main" val="1730039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C2AD21E0-0E43-4CC7-A28D-4AA6979A1B4D}"/>
              </a:ext>
            </a:extLst>
          </p:cNvPr>
          <p:cNvSpPr>
            <a:spLocks noGrp="1"/>
          </p:cNvSpPr>
          <p:nvPr>
            <p:ph type="title"/>
          </p:nvPr>
        </p:nvSpPr>
        <p:spPr>
          <a:xfrm>
            <a:off x="838200" y="365126"/>
            <a:ext cx="10515600" cy="971306"/>
          </a:xfrm>
        </p:spPr>
        <p:txBody>
          <a:bodyPr/>
          <a:lstStyle/>
          <a:p>
            <a:r>
              <a:rPr lang="es-MX" b="1" dirty="0"/>
              <a:t>Presupuesto Meta</a:t>
            </a:r>
            <a:endParaRPr lang="es-PE" b="1" dirty="0"/>
          </a:p>
        </p:txBody>
      </p:sp>
      <p:sp>
        <p:nvSpPr>
          <p:cNvPr id="8" name="Marcador de contenido 7">
            <a:extLst>
              <a:ext uri="{FF2B5EF4-FFF2-40B4-BE49-F238E27FC236}">
                <a16:creationId xmlns:a16="http://schemas.microsoft.com/office/drawing/2014/main" id="{6018817C-E2B2-4EDB-8D41-6F24DAB6119A}"/>
              </a:ext>
            </a:extLst>
          </p:cNvPr>
          <p:cNvSpPr>
            <a:spLocks noGrp="1"/>
          </p:cNvSpPr>
          <p:nvPr>
            <p:ph idx="1"/>
          </p:nvPr>
        </p:nvSpPr>
        <p:spPr>
          <a:xfrm>
            <a:off x="838200" y="1533378"/>
            <a:ext cx="10515600" cy="4643585"/>
          </a:xfrm>
        </p:spPr>
        <p:txBody>
          <a:bodyPr>
            <a:normAutofit/>
          </a:bodyPr>
          <a:lstStyle/>
          <a:p>
            <a:pPr marL="0" indent="0" algn="just">
              <a:buNone/>
            </a:pPr>
            <a:r>
              <a:rPr lang="es-PE" sz="3700" b="1" dirty="0"/>
              <a:t>Consideraciones generales de elaboración</a:t>
            </a:r>
          </a:p>
          <a:p>
            <a:pPr algn="just"/>
            <a:r>
              <a:rPr lang="es-PE" sz="3200" dirty="0"/>
              <a:t>Se elabora en la etapa de Licitación tomando como base el Presupuesto del Expediente Técnico entregado por la Entidad, el cual servirá para validar las condiciones de la oferta económica a presentar como propuesta.</a:t>
            </a:r>
          </a:p>
          <a:p>
            <a:pPr algn="just"/>
            <a:r>
              <a:rPr lang="es-PE" sz="3200" dirty="0"/>
              <a:t>De ser adjudicado el proyecto, las consideraciones asumidas inicialmente y el planeamiento diseñado durante la etapa de licitación son actualizados a través del análisis de las condiciones reales encontradas en el proyecto.</a:t>
            </a:r>
          </a:p>
        </p:txBody>
      </p:sp>
    </p:spTree>
    <p:extLst>
      <p:ext uri="{BB962C8B-B14F-4D97-AF65-F5344CB8AC3E}">
        <p14:creationId xmlns:p14="http://schemas.microsoft.com/office/powerpoint/2010/main" val="953759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C2AD21E0-0E43-4CC7-A28D-4AA6979A1B4D}"/>
              </a:ext>
            </a:extLst>
          </p:cNvPr>
          <p:cNvSpPr>
            <a:spLocks noGrp="1"/>
          </p:cNvSpPr>
          <p:nvPr>
            <p:ph type="title"/>
          </p:nvPr>
        </p:nvSpPr>
        <p:spPr>
          <a:xfrm>
            <a:off x="838200" y="365126"/>
            <a:ext cx="10515600" cy="971306"/>
          </a:xfrm>
        </p:spPr>
        <p:txBody>
          <a:bodyPr/>
          <a:lstStyle/>
          <a:p>
            <a:r>
              <a:rPr lang="es-MX" b="1" dirty="0"/>
              <a:t>Presupuesto Meta</a:t>
            </a:r>
            <a:endParaRPr lang="es-PE" b="1" dirty="0"/>
          </a:p>
        </p:txBody>
      </p:sp>
      <p:sp>
        <p:nvSpPr>
          <p:cNvPr id="8" name="Marcador de contenido 7">
            <a:extLst>
              <a:ext uri="{FF2B5EF4-FFF2-40B4-BE49-F238E27FC236}">
                <a16:creationId xmlns:a16="http://schemas.microsoft.com/office/drawing/2014/main" id="{6018817C-E2B2-4EDB-8D41-6F24DAB6119A}"/>
              </a:ext>
            </a:extLst>
          </p:cNvPr>
          <p:cNvSpPr>
            <a:spLocks noGrp="1"/>
          </p:cNvSpPr>
          <p:nvPr>
            <p:ph idx="1"/>
          </p:nvPr>
        </p:nvSpPr>
        <p:spPr>
          <a:xfrm>
            <a:off x="838200" y="1533378"/>
            <a:ext cx="10515600" cy="4643585"/>
          </a:xfrm>
        </p:spPr>
        <p:txBody>
          <a:bodyPr>
            <a:normAutofit/>
          </a:bodyPr>
          <a:lstStyle/>
          <a:p>
            <a:pPr marL="0" indent="0" algn="just">
              <a:buNone/>
            </a:pPr>
            <a:r>
              <a:rPr lang="es-PE" sz="3500" b="1" dirty="0"/>
              <a:t>Consideraciones generales de elaboración</a:t>
            </a:r>
          </a:p>
          <a:p>
            <a:pPr algn="just"/>
            <a:r>
              <a:rPr lang="es-PE" sz="3200" dirty="0"/>
              <a:t>El análisis debe incluir una estimación económica de los riesgos y oportunidades asumidos por el proyecto, de modo que se tenga la mejor proyección del resultado posible en el momento de la elaboración del Presupuesto Meta.</a:t>
            </a:r>
          </a:p>
          <a:p>
            <a:pPr algn="just"/>
            <a:r>
              <a:rPr lang="es-PE" sz="3200" dirty="0"/>
              <a:t>En este proceso es importante validar los siguientes puntos:</a:t>
            </a:r>
          </a:p>
          <a:p>
            <a:pPr lvl="1" algn="just"/>
            <a:r>
              <a:rPr lang="es-MX" sz="2800" dirty="0"/>
              <a:t>Presupuesto Meta: venta, costo y resultado meta, incluyendo contingencias.</a:t>
            </a:r>
          </a:p>
          <a:p>
            <a:pPr lvl="1" algn="just"/>
            <a:r>
              <a:rPr lang="es-MX" sz="2800" dirty="0"/>
              <a:t>Análisis de Brechas: respecto del Presupuesto Original.</a:t>
            </a:r>
            <a:endParaRPr lang="es-PE" sz="2800" dirty="0"/>
          </a:p>
        </p:txBody>
      </p:sp>
    </p:spTree>
    <p:extLst>
      <p:ext uri="{BB962C8B-B14F-4D97-AF65-F5344CB8AC3E}">
        <p14:creationId xmlns:p14="http://schemas.microsoft.com/office/powerpoint/2010/main" val="3338603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C2AD21E0-0E43-4CC7-A28D-4AA6979A1B4D}"/>
              </a:ext>
            </a:extLst>
          </p:cNvPr>
          <p:cNvSpPr>
            <a:spLocks noGrp="1"/>
          </p:cNvSpPr>
          <p:nvPr>
            <p:ph type="title"/>
          </p:nvPr>
        </p:nvSpPr>
        <p:spPr>
          <a:xfrm>
            <a:off x="838200" y="365126"/>
            <a:ext cx="10515600" cy="971306"/>
          </a:xfrm>
        </p:spPr>
        <p:txBody>
          <a:bodyPr/>
          <a:lstStyle/>
          <a:p>
            <a:r>
              <a:rPr lang="es-MX" b="1" dirty="0"/>
              <a:t>Presupuesto Meta</a:t>
            </a:r>
            <a:endParaRPr lang="es-PE" b="1" dirty="0"/>
          </a:p>
        </p:txBody>
      </p:sp>
      <p:sp>
        <p:nvSpPr>
          <p:cNvPr id="8" name="Marcador de contenido 7">
            <a:extLst>
              <a:ext uri="{FF2B5EF4-FFF2-40B4-BE49-F238E27FC236}">
                <a16:creationId xmlns:a16="http://schemas.microsoft.com/office/drawing/2014/main" id="{6018817C-E2B2-4EDB-8D41-6F24DAB6119A}"/>
              </a:ext>
            </a:extLst>
          </p:cNvPr>
          <p:cNvSpPr>
            <a:spLocks noGrp="1"/>
          </p:cNvSpPr>
          <p:nvPr>
            <p:ph idx="1"/>
          </p:nvPr>
        </p:nvSpPr>
        <p:spPr>
          <a:xfrm>
            <a:off x="838200" y="1236333"/>
            <a:ext cx="10515600" cy="801859"/>
          </a:xfrm>
        </p:spPr>
        <p:txBody>
          <a:bodyPr>
            <a:normAutofit/>
          </a:bodyPr>
          <a:lstStyle/>
          <a:p>
            <a:pPr marL="0" indent="0" algn="just">
              <a:buNone/>
            </a:pPr>
            <a:r>
              <a:rPr lang="es-PE" sz="3500" b="1" dirty="0"/>
              <a:t>Flujo de la elaboración del Presupuesto Meta</a:t>
            </a:r>
          </a:p>
        </p:txBody>
      </p:sp>
      <p:grpSp>
        <p:nvGrpSpPr>
          <p:cNvPr id="18" name="Grupo 17">
            <a:extLst>
              <a:ext uri="{FF2B5EF4-FFF2-40B4-BE49-F238E27FC236}">
                <a16:creationId xmlns:a16="http://schemas.microsoft.com/office/drawing/2014/main" id="{CC77E0A0-CFC0-4FF4-8BF4-4B55ECDA5C16}"/>
              </a:ext>
            </a:extLst>
          </p:cNvPr>
          <p:cNvGrpSpPr/>
          <p:nvPr/>
        </p:nvGrpSpPr>
        <p:grpSpPr>
          <a:xfrm>
            <a:off x="2046146" y="2068258"/>
            <a:ext cx="8099708" cy="4302775"/>
            <a:chOff x="959510" y="2139259"/>
            <a:chExt cx="8099708" cy="4302775"/>
          </a:xfrm>
        </p:grpSpPr>
        <p:sp>
          <p:nvSpPr>
            <p:cNvPr id="2" name="Rectángulo 1">
              <a:extLst>
                <a:ext uri="{FF2B5EF4-FFF2-40B4-BE49-F238E27FC236}">
                  <a16:creationId xmlns:a16="http://schemas.microsoft.com/office/drawing/2014/main" id="{9B690765-560F-40C1-8011-EE479746762C}"/>
                </a:ext>
              </a:extLst>
            </p:cNvPr>
            <p:cNvSpPr/>
            <p:nvPr/>
          </p:nvSpPr>
          <p:spPr>
            <a:xfrm>
              <a:off x="1622151" y="3429000"/>
              <a:ext cx="3404381" cy="1723293"/>
            </a:xfrm>
            <a:prstGeom prst="rect">
              <a:avLst/>
            </a:prstGeom>
            <a:solidFill>
              <a:srgbClr val="00F3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b="1" dirty="0">
                  <a:solidFill>
                    <a:schemeClr val="tx1"/>
                  </a:solidFill>
                </a:rPr>
                <a:t>PRESUPUESTO META</a:t>
              </a:r>
              <a:endParaRPr lang="es-PE" sz="4000" b="1" dirty="0">
                <a:solidFill>
                  <a:schemeClr val="tx1"/>
                </a:solidFill>
              </a:endParaRPr>
            </a:p>
          </p:txBody>
        </p:sp>
        <p:sp>
          <p:nvSpPr>
            <p:cNvPr id="4" name="Globo: flecha hacia abajo 3">
              <a:extLst>
                <a:ext uri="{FF2B5EF4-FFF2-40B4-BE49-F238E27FC236}">
                  <a16:creationId xmlns:a16="http://schemas.microsoft.com/office/drawing/2014/main" id="{EC4FE0D9-0172-4A51-A415-0B89F767185E}"/>
                </a:ext>
              </a:extLst>
            </p:cNvPr>
            <p:cNvSpPr/>
            <p:nvPr/>
          </p:nvSpPr>
          <p:spPr>
            <a:xfrm>
              <a:off x="959510" y="2139259"/>
              <a:ext cx="2128345" cy="1289741"/>
            </a:xfrm>
            <a:prstGeom prst="downArrowCallout">
              <a:avLst>
                <a:gd name="adj1" fmla="val 25000"/>
                <a:gd name="adj2" fmla="val 25000"/>
                <a:gd name="adj3" fmla="val 18888"/>
                <a:gd name="adj4" fmla="val 6497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MX" sz="2500" b="1" dirty="0"/>
                <a:t>Revisión General</a:t>
              </a:r>
              <a:endParaRPr lang="es-PE" sz="2500" b="1" dirty="0"/>
            </a:p>
          </p:txBody>
        </p:sp>
        <p:sp>
          <p:nvSpPr>
            <p:cNvPr id="9" name="Globo: flecha hacia abajo 8">
              <a:extLst>
                <a:ext uri="{FF2B5EF4-FFF2-40B4-BE49-F238E27FC236}">
                  <a16:creationId xmlns:a16="http://schemas.microsoft.com/office/drawing/2014/main" id="{4859F442-C71F-4856-8D89-F87E8EC1010B}"/>
                </a:ext>
              </a:extLst>
            </p:cNvPr>
            <p:cNvSpPr/>
            <p:nvPr/>
          </p:nvSpPr>
          <p:spPr>
            <a:xfrm>
              <a:off x="3555569" y="2156420"/>
              <a:ext cx="2128345" cy="1289741"/>
            </a:xfrm>
            <a:prstGeom prst="downArrowCallout">
              <a:avLst>
                <a:gd name="adj1" fmla="val 25000"/>
                <a:gd name="adj2" fmla="val 25000"/>
                <a:gd name="adj3" fmla="val 18888"/>
                <a:gd name="adj4" fmla="val 6497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MX" sz="2500" b="1" dirty="0"/>
                <a:t>Presupuesto Contractual</a:t>
              </a:r>
              <a:endParaRPr lang="es-PE" sz="2500" b="1" dirty="0"/>
            </a:p>
          </p:txBody>
        </p:sp>
        <p:sp>
          <p:nvSpPr>
            <p:cNvPr id="5" name="Globo: flecha hacia arriba 4">
              <a:extLst>
                <a:ext uri="{FF2B5EF4-FFF2-40B4-BE49-F238E27FC236}">
                  <a16:creationId xmlns:a16="http://schemas.microsoft.com/office/drawing/2014/main" id="{D3C8283E-1C78-41A4-9C5F-AA1C6CDD8DD5}"/>
                </a:ext>
              </a:extLst>
            </p:cNvPr>
            <p:cNvSpPr/>
            <p:nvPr/>
          </p:nvSpPr>
          <p:spPr>
            <a:xfrm>
              <a:off x="959512" y="5152293"/>
              <a:ext cx="2175641" cy="1289741"/>
            </a:xfrm>
            <a:prstGeom prst="upArrowCallou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MX" sz="2500" b="1" dirty="0">
                  <a:solidFill>
                    <a:schemeClr val="dk1"/>
                  </a:solidFill>
                </a:rPr>
                <a:t>Análisis FODA</a:t>
              </a:r>
              <a:endParaRPr lang="es-PE" sz="2500" b="1" dirty="0">
                <a:solidFill>
                  <a:schemeClr val="dk1"/>
                </a:solidFill>
              </a:endParaRPr>
            </a:p>
          </p:txBody>
        </p:sp>
        <p:sp>
          <p:nvSpPr>
            <p:cNvPr id="13" name="Globo: flecha hacia arriba 12">
              <a:extLst>
                <a:ext uri="{FF2B5EF4-FFF2-40B4-BE49-F238E27FC236}">
                  <a16:creationId xmlns:a16="http://schemas.microsoft.com/office/drawing/2014/main" id="{03118D87-EE1E-482A-A0A0-970641F659CC}"/>
                </a:ext>
              </a:extLst>
            </p:cNvPr>
            <p:cNvSpPr/>
            <p:nvPr/>
          </p:nvSpPr>
          <p:spPr>
            <a:xfrm>
              <a:off x="3584917" y="5152292"/>
              <a:ext cx="2175641" cy="1289741"/>
            </a:xfrm>
            <a:prstGeom prst="upArrowCallou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MX" sz="2500" b="1" dirty="0"/>
                <a:t>Metodología Formal</a:t>
              </a:r>
              <a:endParaRPr lang="es-PE" sz="2500" b="1" dirty="0">
                <a:solidFill>
                  <a:schemeClr val="dk1"/>
                </a:solidFill>
              </a:endParaRPr>
            </a:p>
          </p:txBody>
        </p:sp>
        <p:sp>
          <p:nvSpPr>
            <p:cNvPr id="6" name="Flecha: a la derecha 5">
              <a:extLst>
                <a:ext uri="{FF2B5EF4-FFF2-40B4-BE49-F238E27FC236}">
                  <a16:creationId xmlns:a16="http://schemas.microsoft.com/office/drawing/2014/main" id="{DD4E6533-2C37-4D54-9E5A-DCA86EB2D7E5}"/>
                </a:ext>
              </a:extLst>
            </p:cNvPr>
            <p:cNvSpPr/>
            <p:nvPr/>
          </p:nvSpPr>
          <p:spPr>
            <a:xfrm>
              <a:off x="5118092" y="3898297"/>
              <a:ext cx="1284932" cy="801859"/>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nvGrpSpPr>
            <p:cNvPr id="17" name="Grupo 16">
              <a:extLst>
                <a:ext uri="{FF2B5EF4-FFF2-40B4-BE49-F238E27FC236}">
                  <a16:creationId xmlns:a16="http://schemas.microsoft.com/office/drawing/2014/main" id="{4EE1B592-97B9-4649-BB8E-A9D8BAD8092E}"/>
                </a:ext>
              </a:extLst>
            </p:cNvPr>
            <p:cNvGrpSpPr/>
            <p:nvPr/>
          </p:nvGrpSpPr>
          <p:grpSpPr>
            <a:xfrm>
              <a:off x="6536735" y="2532183"/>
              <a:ext cx="2522483" cy="3797549"/>
              <a:chOff x="6900151" y="2391871"/>
              <a:chExt cx="2522483" cy="3797549"/>
            </a:xfrm>
          </p:grpSpPr>
          <p:sp>
            <p:nvSpPr>
              <p:cNvPr id="14" name="Rectángulo 13">
                <a:extLst>
                  <a:ext uri="{FF2B5EF4-FFF2-40B4-BE49-F238E27FC236}">
                    <a16:creationId xmlns:a16="http://schemas.microsoft.com/office/drawing/2014/main" id="{CED1DB23-C259-4AAF-9497-CA258D9578AD}"/>
                  </a:ext>
                </a:extLst>
              </p:cNvPr>
              <p:cNvSpPr/>
              <p:nvPr/>
            </p:nvSpPr>
            <p:spPr>
              <a:xfrm>
                <a:off x="6900151" y="2391871"/>
                <a:ext cx="2522483" cy="37975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PE"/>
              </a:p>
            </p:txBody>
          </p:sp>
          <p:sp>
            <p:nvSpPr>
              <p:cNvPr id="15" name="Rectángulo 14">
                <a:extLst>
                  <a:ext uri="{FF2B5EF4-FFF2-40B4-BE49-F238E27FC236}">
                    <a16:creationId xmlns:a16="http://schemas.microsoft.com/office/drawing/2014/main" id="{0A643E28-9C7E-4433-BF12-BAAB00F49DCC}"/>
                  </a:ext>
                </a:extLst>
              </p:cNvPr>
              <p:cNvSpPr/>
              <p:nvPr/>
            </p:nvSpPr>
            <p:spPr>
              <a:xfrm>
                <a:off x="7257613" y="2801290"/>
                <a:ext cx="1807557" cy="1114168"/>
              </a:xfrm>
              <a:prstGeom prst="rect">
                <a:avLst/>
              </a:prstGeom>
              <a:solidFill>
                <a:srgbClr val="00F3B5"/>
              </a:solidFill>
              <a:ln>
                <a:solidFill>
                  <a:srgbClr val="92D05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s-MX" sz="2500" b="1" dirty="0"/>
                  <a:t>Identificar Brechas</a:t>
                </a:r>
                <a:endParaRPr lang="es-PE" sz="2500" b="1" dirty="0"/>
              </a:p>
            </p:txBody>
          </p:sp>
          <p:sp>
            <p:nvSpPr>
              <p:cNvPr id="16" name="Rectángulo 15">
                <a:extLst>
                  <a:ext uri="{FF2B5EF4-FFF2-40B4-BE49-F238E27FC236}">
                    <a16:creationId xmlns:a16="http://schemas.microsoft.com/office/drawing/2014/main" id="{4545F235-BDD0-42DC-A927-54AF8AB57FED}"/>
                  </a:ext>
                </a:extLst>
              </p:cNvPr>
              <p:cNvSpPr/>
              <p:nvPr/>
            </p:nvSpPr>
            <p:spPr>
              <a:xfrm>
                <a:off x="7257615" y="4595208"/>
                <a:ext cx="1807557" cy="1114168"/>
              </a:xfrm>
              <a:prstGeom prst="rect">
                <a:avLst/>
              </a:prstGeom>
              <a:solidFill>
                <a:srgbClr val="00F3B5"/>
              </a:solidFill>
              <a:ln>
                <a:solidFill>
                  <a:srgbClr val="92D05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s-MX" sz="2500" b="1" dirty="0"/>
                  <a:t>Metas del Proyecto</a:t>
                </a:r>
                <a:endParaRPr lang="es-PE" sz="2500" b="1" dirty="0"/>
              </a:p>
            </p:txBody>
          </p:sp>
        </p:grpSp>
      </p:grpSp>
    </p:spTree>
    <p:extLst>
      <p:ext uri="{BB962C8B-B14F-4D97-AF65-F5344CB8AC3E}">
        <p14:creationId xmlns:p14="http://schemas.microsoft.com/office/powerpoint/2010/main" val="1425527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C2AD21E0-0E43-4CC7-A28D-4AA6979A1B4D}"/>
              </a:ext>
            </a:extLst>
          </p:cNvPr>
          <p:cNvSpPr>
            <a:spLocks noGrp="1"/>
          </p:cNvSpPr>
          <p:nvPr>
            <p:ph type="title"/>
          </p:nvPr>
        </p:nvSpPr>
        <p:spPr>
          <a:xfrm>
            <a:off x="838200" y="365126"/>
            <a:ext cx="10515600" cy="971306"/>
          </a:xfrm>
        </p:spPr>
        <p:txBody>
          <a:bodyPr/>
          <a:lstStyle/>
          <a:p>
            <a:r>
              <a:rPr lang="es-MX" b="1" dirty="0"/>
              <a:t>Presupuesto Meta</a:t>
            </a:r>
            <a:endParaRPr lang="es-PE" b="1" dirty="0"/>
          </a:p>
        </p:txBody>
      </p:sp>
      <p:sp>
        <p:nvSpPr>
          <p:cNvPr id="8" name="Marcador de contenido 7">
            <a:extLst>
              <a:ext uri="{FF2B5EF4-FFF2-40B4-BE49-F238E27FC236}">
                <a16:creationId xmlns:a16="http://schemas.microsoft.com/office/drawing/2014/main" id="{6018817C-E2B2-4EDB-8D41-6F24DAB6119A}"/>
              </a:ext>
            </a:extLst>
          </p:cNvPr>
          <p:cNvSpPr>
            <a:spLocks noGrp="1"/>
          </p:cNvSpPr>
          <p:nvPr>
            <p:ph idx="1"/>
          </p:nvPr>
        </p:nvSpPr>
        <p:spPr>
          <a:xfrm>
            <a:off x="838200" y="1533379"/>
            <a:ext cx="10515600" cy="1745850"/>
          </a:xfrm>
        </p:spPr>
        <p:txBody>
          <a:bodyPr>
            <a:normAutofit/>
          </a:bodyPr>
          <a:lstStyle/>
          <a:p>
            <a:pPr marL="0" indent="0" algn="just">
              <a:buNone/>
            </a:pPr>
            <a:r>
              <a:rPr lang="es-PE" sz="3500" b="1" dirty="0"/>
              <a:t>Elaboración del Presupuesto Meta</a:t>
            </a:r>
          </a:p>
          <a:p>
            <a:pPr marL="0" indent="0" algn="just">
              <a:buNone/>
            </a:pPr>
            <a:r>
              <a:rPr lang="es-PE" sz="3200" dirty="0"/>
              <a:t>El presupuesto meta esta compuesto por una venta, un costo y un resultado.</a:t>
            </a:r>
            <a:endParaRPr lang="es-PE" sz="2800" dirty="0"/>
          </a:p>
        </p:txBody>
      </p:sp>
      <p:grpSp>
        <p:nvGrpSpPr>
          <p:cNvPr id="21" name="Grupo 20">
            <a:extLst>
              <a:ext uri="{FF2B5EF4-FFF2-40B4-BE49-F238E27FC236}">
                <a16:creationId xmlns:a16="http://schemas.microsoft.com/office/drawing/2014/main" id="{A70B38FF-7080-4392-A794-E3E5FDEF75BC}"/>
              </a:ext>
            </a:extLst>
          </p:cNvPr>
          <p:cNvGrpSpPr/>
          <p:nvPr/>
        </p:nvGrpSpPr>
        <p:grpSpPr>
          <a:xfrm>
            <a:off x="1298416" y="3279229"/>
            <a:ext cx="4102156" cy="3195360"/>
            <a:chOff x="4698125" y="3279229"/>
            <a:chExt cx="4249688" cy="3195360"/>
          </a:xfrm>
        </p:grpSpPr>
        <p:sp>
          <p:nvSpPr>
            <p:cNvPr id="15" name="Rectángulo 14">
              <a:extLst>
                <a:ext uri="{FF2B5EF4-FFF2-40B4-BE49-F238E27FC236}">
                  <a16:creationId xmlns:a16="http://schemas.microsoft.com/office/drawing/2014/main" id="{75697D62-A515-448D-BDBB-2798C65B6096}"/>
                </a:ext>
              </a:extLst>
            </p:cNvPr>
            <p:cNvSpPr/>
            <p:nvPr/>
          </p:nvSpPr>
          <p:spPr>
            <a:xfrm>
              <a:off x="4698125" y="3279229"/>
              <a:ext cx="4249688" cy="31953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PE"/>
            </a:p>
          </p:txBody>
        </p:sp>
        <p:sp>
          <p:nvSpPr>
            <p:cNvPr id="16" name="Rectángulo 15">
              <a:extLst>
                <a:ext uri="{FF2B5EF4-FFF2-40B4-BE49-F238E27FC236}">
                  <a16:creationId xmlns:a16="http://schemas.microsoft.com/office/drawing/2014/main" id="{27E7F981-DEAA-49F8-BA56-142FB57B18EB}"/>
                </a:ext>
              </a:extLst>
            </p:cNvPr>
            <p:cNvSpPr/>
            <p:nvPr/>
          </p:nvSpPr>
          <p:spPr>
            <a:xfrm>
              <a:off x="6297053" y="4506516"/>
              <a:ext cx="2333510" cy="676455"/>
            </a:xfrm>
            <a:prstGeom prst="rect">
              <a:avLst/>
            </a:prstGeom>
            <a:solidFill>
              <a:srgbClr val="92D050"/>
            </a:solidFill>
            <a:ln>
              <a:solidFill>
                <a:schemeClr val="accent6">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s-MX" sz="2500" b="1" dirty="0"/>
                <a:t>Resultado</a:t>
              </a:r>
              <a:endParaRPr lang="es-PE" sz="2500" b="1" dirty="0"/>
            </a:p>
          </p:txBody>
        </p:sp>
        <p:sp>
          <p:nvSpPr>
            <p:cNvPr id="17" name="Rectángulo 16">
              <a:extLst>
                <a:ext uri="{FF2B5EF4-FFF2-40B4-BE49-F238E27FC236}">
                  <a16:creationId xmlns:a16="http://schemas.microsoft.com/office/drawing/2014/main" id="{373E1B9D-BAD6-42D2-BED8-E86920E266DB}"/>
                </a:ext>
              </a:extLst>
            </p:cNvPr>
            <p:cNvSpPr/>
            <p:nvPr/>
          </p:nvSpPr>
          <p:spPr>
            <a:xfrm>
              <a:off x="6297055" y="5464845"/>
              <a:ext cx="2333510" cy="676455"/>
            </a:xfrm>
            <a:prstGeom prst="rect">
              <a:avLst/>
            </a:prstGeom>
            <a:solidFill>
              <a:schemeClr val="accent2">
                <a:lumMod val="40000"/>
                <a:lumOff val="60000"/>
              </a:schemeClr>
            </a:solidFill>
            <a:ln>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s-MX" sz="2500" b="1" dirty="0"/>
                <a:t>Costo</a:t>
              </a:r>
              <a:endParaRPr lang="es-PE" sz="2500" b="1" dirty="0"/>
            </a:p>
          </p:txBody>
        </p:sp>
        <p:sp>
          <p:nvSpPr>
            <p:cNvPr id="18" name="Rectángulo 17">
              <a:extLst>
                <a:ext uri="{FF2B5EF4-FFF2-40B4-BE49-F238E27FC236}">
                  <a16:creationId xmlns:a16="http://schemas.microsoft.com/office/drawing/2014/main" id="{F3AEDE81-AAA8-4E83-AEA9-546989351969}"/>
                </a:ext>
              </a:extLst>
            </p:cNvPr>
            <p:cNvSpPr/>
            <p:nvPr/>
          </p:nvSpPr>
          <p:spPr>
            <a:xfrm>
              <a:off x="6297053" y="3599145"/>
              <a:ext cx="2333510" cy="676455"/>
            </a:xfrm>
            <a:prstGeom prst="rect">
              <a:avLst/>
            </a:prstGeom>
            <a:solidFill>
              <a:schemeClr val="accent5">
                <a:lumMod val="40000"/>
                <a:lumOff val="60000"/>
              </a:schemeClr>
            </a:solidFill>
            <a:ln>
              <a:solidFill>
                <a:schemeClr val="accent5">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s-MX" sz="2500" b="1" dirty="0"/>
                <a:t>Venta</a:t>
              </a:r>
              <a:endParaRPr lang="es-PE" sz="2500" b="1" dirty="0"/>
            </a:p>
          </p:txBody>
        </p:sp>
        <p:sp>
          <p:nvSpPr>
            <p:cNvPr id="3" name="Signo más 2">
              <a:extLst>
                <a:ext uri="{FF2B5EF4-FFF2-40B4-BE49-F238E27FC236}">
                  <a16:creationId xmlns:a16="http://schemas.microsoft.com/office/drawing/2014/main" id="{ACB11751-BA56-46B4-A0ED-C3E2F6C54B26}"/>
                </a:ext>
              </a:extLst>
            </p:cNvPr>
            <p:cNvSpPr/>
            <p:nvPr/>
          </p:nvSpPr>
          <p:spPr>
            <a:xfrm>
              <a:off x="5079909" y="3500259"/>
              <a:ext cx="867008" cy="866115"/>
            </a:xfrm>
            <a:prstGeom prst="mathPlus">
              <a:avLst>
                <a:gd name="adj1" fmla="val 162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Signo menos 18">
              <a:extLst>
                <a:ext uri="{FF2B5EF4-FFF2-40B4-BE49-F238E27FC236}">
                  <a16:creationId xmlns:a16="http://schemas.microsoft.com/office/drawing/2014/main" id="{F6E6AF8A-8C7B-4BBD-BD6B-454EBCD29F09}"/>
                </a:ext>
              </a:extLst>
            </p:cNvPr>
            <p:cNvSpPr/>
            <p:nvPr/>
          </p:nvSpPr>
          <p:spPr>
            <a:xfrm>
              <a:off x="5079909" y="4489958"/>
              <a:ext cx="899894" cy="676455"/>
            </a:xfrm>
            <a:prstGeom prst="mathMinus">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0" name="Es igual a 19">
              <a:extLst>
                <a:ext uri="{FF2B5EF4-FFF2-40B4-BE49-F238E27FC236}">
                  <a16:creationId xmlns:a16="http://schemas.microsoft.com/office/drawing/2014/main" id="{37BAC210-DBDE-42F0-BD4D-EF57D23D55B4}"/>
                </a:ext>
              </a:extLst>
            </p:cNvPr>
            <p:cNvSpPr/>
            <p:nvPr/>
          </p:nvSpPr>
          <p:spPr>
            <a:xfrm>
              <a:off x="5063466" y="5494270"/>
              <a:ext cx="899894" cy="676455"/>
            </a:xfrm>
            <a:prstGeom prst="mathEqual">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grpSp>
      <p:grpSp>
        <p:nvGrpSpPr>
          <p:cNvPr id="25" name="Grupo 24">
            <a:extLst>
              <a:ext uri="{FF2B5EF4-FFF2-40B4-BE49-F238E27FC236}">
                <a16:creationId xmlns:a16="http://schemas.microsoft.com/office/drawing/2014/main" id="{92B7DD15-C38F-45FF-930D-23A2845AE3CC}"/>
              </a:ext>
            </a:extLst>
          </p:cNvPr>
          <p:cNvGrpSpPr/>
          <p:nvPr/>
        </p:nvGrpSpPr>
        <p:grpSpPr>
          <a:xfrm>
            <a:off x="7377874" y="3401563"/>
            <a:ext cx="3200400" cy="2853244"/>
            <a:chOff x="6952593" y="3500259"/>
            <a:chExt cx="2869324" cy="2853244"/>
          </a:xfrm>
        </p:grpSpPr>
        <p:sp>
          <p:nvSpPr>
            <p:cNvPr id="22" name="Rectángulo 21">
              <a:extLst>
                <a:ext uri="{FF2B5EF4-FFF2-40B4-BE49-F238E27FC236}">
                  <a16:creationId xmlns:a16="http://schemas.microsoft.com/office/drawing/2014/main" id="{E3BE10CF-0545-446D-ACFC-60A3DE706078}"/>
                </a:ext>
              </a:extLst>
            </p:cNvPr>
            <p:cNvSpPr/>
            <p:nvPr/>
          </p:nvSpPr>
          <p:spPr>
            <a:xfrm>
              <a:off x="6952593" y="3500259"/>
              <a:ext cx="1434662" cy="2853244"/>
            </a:xfrm>
            <a:prstGeom prst="rect">
              <a:avLst/>
            </a:prstGeom>
            <a:solidFill>
              <a:schemeClr val="accent5">
                <a:lumMod val="40000"/>
                <a:lumOff val="60000"/>
              </a:schemeClr>
            </a:solidFill>
            <a:ln>
              <a:solidFill>
                <a:schemeClr val="accent5">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s-MX" sz="2500" b="1">
                  <a:solidFill>
                    <a:schemeClr val="dk1"/>
                  </a:solidFill>
                </a:rPr>
                <a:t>Vent</a:t>
              </a:r>
              <a:r>
                <a:rPr lang="es-MX" sz="2500" b="1" dirty="0">
                  <a:solidFill>
                    <a:schemeClr val="dk1"/>
                  </a:solidFill>
                </a:rPr>
                <a:t>a</a:t>
              </a:r>
              <a:endParaRPr lang="es-PE" sz="2500" b="1" dirty="0">
                <a:solidFill>
                  <a:schemeClr val="dk1"/>
                </a:solidFill>
              </a:endParaRPr>
            </a:p>
          </p:txBody>
        </p:sp>
        <p:sp>
          <p:nvSpPr>
            <p:cNvPr id="23" name="Rectángulo 22">
              <a:extLst>
                <a:ext uri="{FF2B5EF4-FFF2-40B4-BE49-F238E27FC236}">
                  <a16:creationId xmlns:a16="http://schemas.microsoft.com/office/drawing/2014/main" id="{3A041561-E666-408E-850D-648A4BACEF52}"/>
                </a:ext>
              </a:extLst>
            </p:cNvPr>
            <p:cNvSpPr/>
            <p:nvPr/>
          </p:nvSpPr>
          <p:spPr>
            <a:xfrm>
              <a:off x="8387255" y="3500259"/>
              <a:ext cx="1434662" cy="775341"/>
            </a:xfrm>
            <a:prstGeom prst="rect">
              <a:avLst/>
            </a:prstGeom>
            <a:solidFill>
              <a:srgbClr val="92D050"/>
            </a:solidFill>
            <a:ln>
              <a:solidFill>
                <a:schemeClr val="accent6">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s-MX" sz="2500" b="1" dirty="0"/>
                <a:t>Resultado</a:t>
              </a:r>
              <a:endParaRPr lang="es-PE" sz="2500" b="1" dirty="0">
                <a:solidFill>
                  <a:schemeClr val="dk1"/>
                </a:solidFill>
              </a:endParaRPr>
            </a:p>
          </p:txBody>
        </p:sp>
        <p:sp>
          <p:nvSpPr>
            <p:cNvPr id="24" name="Rectángulo 23">
              <a:extLst>
                <a:ext uri="{FF2B5EF4-FFF2-40B4-BE49-F238E27FC236}">
                  <a16:creationId xmlns:a16="http://schemas.microsoft.com/office/drawing/2014/main" id="{428A7C11-0C79-4427-8E38-E677C7D0D76C}"/>
                </a:ext>
              </a:extLst>
            </p:cNvPr>
            <p:cNvSpPr/>
            <p:nvPr/>
          </p:nvSpPr>
          <p:spPr>
            <a:xfrm>
              <a:off x="8387255" y="4275600"/>
              <a:ext cx="1434662" cy="2077903"/>
            </a:xfrm>
            <a:prstGeom prst="rect">
              <a:avLst/>
            </a:prstGeom>
            <a:solidFill>
              <a:schemeClr val="accent2">
                <a:lumMod val="40000"/>
                <a:lumOff val="60000"/>
              </a:schemeClr>
            </a:solidFill>
            <a:ln>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s-MX" sz="2500" b="1" dirty="0">
                  <a:solidFill>
                    <a:schemeClr val="dk1"/>
                  </a:solidFill>
                </a:rPr>
                <a:t>Costo</a:t>
              </a:r>
              <a:endParaRPr lang="es-PE" sz="2500" b="1" dirty="0">
                <a:solidFill>
                  <a:schemeClr val="dk1"/>
                </a:solidFill>
              </a:endParaRPr>
            </a:p>
          </p:txBody>
        </p:sp>
      </p:grpSp>
      <p:sp>
        <p:nvSpPr>
          <p:cNvPr id="26" name="Flecha: a la izquierda y derecha 25">
            <a:extLst>
              <a:ext uri="{FF2B5EF4-FFF2-40B4-BE49-F238E27FC236}">
                <a16:creationId xmlns:a16="http://schemas.microsoft.com/office/drawing/2014/main" id="{5FE55AD7-4490-4A1C-AF69-806C374D8D08}"/>
              </a:ext>
            </a:extLst>
          </p:cNvPr>
          <p:cNvSpPr/>
          <p:nvPr/>
        </p:nvSpPr>
        <p:spPr>
          <a:xfrm>
            <a:off x="5694177" y="4489958"/>
            <a:ext cx="1306595" cy="676455"/>
          </a:xfrm>
          <a:prstGeom prst="leftRightArrow">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557765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C2AD21E0-0E43-4CC7-A28D-4AA6979A1B4D}"/>
              </a:ext>
            </a:extLst>
          </p:cNvPr>
          <p:cNvSpPr>
            <a:spLocks noGrp="1"/>
          </p:cNvSpPr>
          <p:nvPr>
            <p:ph type="title"/>
          </p:nvPr>
        </p:nvSpPr>
        <p:spPr>
          <a:xfrm>
            <a:off x="838200" y="365126"/>
            <a:ext cx="10515600" cy="971306"/>
          </a:xfrm>
        </p:spPr>
        <p:txBody>
          <a:bodyPr/>
          <a:lstStyle/>
          <a:p>
            <a:r>
              <a:rPr lang="es-MX" b="1" dirty="0"/>
              <a:t>Presupuesto Meta</a:t>
            </a:r>
            <a:endParaRPr lang="es-PE" b="1" dirty="0"/>
          </a:p>
        </p:txBody>
      </p:sp>
      <p:sp>
        <p:nvSpPr>
          <p:cNvPr id="8" name="Marcador de contenido 7">
            <a:extLst>
              <a:ext uri="{FF2B5EF4-FFF2-40B4-BE49-F238E27FC236}">
                <a16:creationId xmlns:a16="http://schemas.microsoft.com/office/drawing/2014/main" id="{6018817C-E2B2-4EDB-8D41-6F24DAB6119A}"/>
              </a:ext>
            </a:extLst>
          </p:cNvPr>
          <p:cNvSpPr>
            <a:spLocks noGrp="1"/>
          </p:cNvSpPr>
          <p:nvPr>
            <p:ph idx="1"/>
          </p:nvPr>
        </p:nvSpPr>
        <p:spPr>
          <a:xfrm>
            <a:off x="838200" y="1533378"/>
            <a:ext cx="10515600" cy="4173739"/>
          </a:xfrm>
        </p:spPr>
        <p:txBody>
          <a:bodyPr>
            <a:normAutofit/>
          </a:bodyPr>
          <a:lstStyle/>
          <a:p>
            <a:pPr marL="0" indent="0" algn="just">
              <a:lnSpc>
                <a:spcPct val="110000"/>
              </a:lnSpc>
              <a:buNone/>
            </a:pPr>
            <a:r>
              <a:rPr lang="es-PE" sz="3500" b="1" dirty="0"/>
              <a:t>A. Venta Meta</a:t>
            </a:r>
          </a:p>
          <a:p>
            <a:pPr marL="0" indent="0" algn="just">
              <a:lnSpc>
                <a:spcPct val="110000"/>
              </a:lnSpc>
              <a:buNone/>
            </a:pPr>
            <a:r>
              <a:rPr lang="es-MX" sz="3000" dirty="0"/>
              <a:t>Es la estimación de la venta más probable a fin de Proyecto, la cual no será necesariamente igual al monto contratado. Su cálculo incluye la actualización de las cantidades, estimado por adicionales y trabajos nuevos no considerados en el presupuesto inicial pero que están dentro del alcance contractual.</a:t>
            </a:r>
            <a:endParaRPr lang="es-PE" sz="3000" dirty="0"/>
          </a:p>
        </p:txBody>
      </p:sp>
    </p:spTree>
    <p:extLst>
      <p:ext uri="{BB962C8B-B14F-4D97-AF65-F5344CB8AC3E}">
        <p14:creationId xmlns:p14="http://schemas.microsoft.com/office/powerpoint/2010/main" val="3018451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C2AD21E0-0E43-4CC7-A28D-4AA6979A1B4D}"/>
              </a:ext>
            </a:extLst>
          </p:cNvPr>
          <p:cNvSpPr>
            <a:spLocks noGrp="1"/>
          </p:cNvSpPr>
          <p:nvPr>
            <p:ph type="title"/>
          </p:nvPr>
        </p:nvSpPr>
        <p:spPr>
          <a:xfrm>
            <a:off x="838200" y="365126"/>
            <a:ext cx="10515600" cy="971306"/>
          </a:xfrm>
        </p:spPr>
        <p:txBody>
          <a:bodyPr/>
          <a:lstStyle/>
          <a:p>
            <a:r>
              <a:rPr lang="es-MX" b="1" dirty="0"/>
              <a:t>Presupuesto Meta</a:t>
            </a:r>
            <a:endParaRPr lang="es-PE" b="1" dirty="0"/>
          </a:p>
        </p:txBody>
      </p:sp>
      <p:sp>
        <p:nvSpPr>
          <p:cNvPr id="8" name="Marcador de contenido 7">
            <a:extLst>
              <a:ext uri="{FF2B5EF4-FFF2-40B4-BE49-F238E27FC236}">
                <a16:creationId xmlns:a16="http://schemas.microsoft.com/office/drawing/2014/main" id="{6018817C-E2B2-4EDB-8D41-6F24DAB6119A}"/>
              </a:ext>
            </a:extLst>
          </p:cNvPr>
          <p:cNvSpPr>
            <a:spLocks noGrp="1"/>
          </p:cNvSpPr>
          <p:nvPr>
            <p:ph idx="1"/>
          </p:nvPr>
        </p:nvSpPr>
        <p:spPr>
          <a:xfrm>
            <a:off x="838200" y="1533378"/>
            <a:ext cx="10515600" cy="4567877"/>
          </a:xfrm>
        </p:spPr>
        <p:txBody>
          <a:bodyPr>
            <a:normAutofit fontScale="92500" lnSpcReduction="10000"/>
          </a:bodyPr>
          <a:lstStyle/>
          <a:p>
            <a:pPr marL="0" indent="0" algn="just">
              <a:lnSpc>
                <a:spcPct val="110000"/>
              </a:lnSpc>
              <a:buNone/>
            </a:pPr>
            <a:r>
              <a:rPr lang="es-PE" sz="3500" b="1" dirty="0"/>
              <a:t>B. Costo Meta</a:t>
            </a:r>
          </a:p>
          <a:p>
            <a:pPr marL="0" indent="0" algn="just">
              <a:lnSpc>
                <a:spcPct val="110000"/>
              </a:lnSpc>
              <a:buNone/>
            </a:pPr>
            <a:r>
              <a:rPr lang="es-MX" sz="3000" dirty="0"/>
              <a:t>Es la estimación del costo más probable a fin de Proyecto, el cual no será necesariamente igual al costo original calculado por el Departamento de Presupuestos.</a:t>
            </a:r>
          </a:p>
          <a:p>
            <a:pPr marL="0" indent="0" algn="just">
              <a:lnSpc>
                <a:spcPct val="110000"/>
              </a:lnSpc>
              <a:buNone/>
            </a:pPr>
            <a:r>
              <a:rPr lang="es-MX" sz="3000" dirty="0"/>
              <a:t>Es el costo correspondiente a la Venta Meta, y para su cálculo se realiza la revisión de cantidades, procesos constructivos, rendimientos, productividades, tarifas, cuadrillas y en general la cuantificación en términos monetarios del uso de todos los recursos necesarios para cumplir con el alcance.</a:t>
            </a:r>
            <a:endParaRPr lang="es-PE" sz="3000" dirty="0"/>
          </a:p>
        </p:txBody>
      </p:sp>
    </p:spTree>
    <p:extLst>
      <p:ext uri="{BB962C8B-B14F-4D97-AF65-F5344CB8AC3E}">
        <p14:creationId xmlns:p14="http://schemas.microsoft.com/office/powerpoint/2010/main" val="2883245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C2AD21E0-0E43-4CC7-A28D-4AA6979A1B4D}"/>
              </a:ext>
            </a:extLst>
          </p:cNvPr>
          <p:cNvSpPr>
            <a:spLocks noGrp="1"/>
          </p:cNvSpPr>
          <p:nvPr>
            <p:ph type="title"/>
          </p:nvPr>
        </p:nvSpPr>
        <p:spPr>
          <a:xfrm>
            <a:off x="838200" y="365125"/>
            <a:ext cx="10515600" cy="896115"/>
          </a:xfrm>
        </p:spPr>
        <p:txBody>
          <a:bodyPr/>
          <a:lstStyle/>
          <a:p>
            <a:r>
              <a:rPr lang="es-MX" b="1" dirty="0"/>
              <a:t>Presupuesto Meta</a:t>
            </a:r>
            <a:endParaRPr lang="es-PE" b="1" dirty="0"/>
          </a:p>
        </p:txBody>
      </p:sp>
      <p:sp>
        <p:nvSpPr>
          <p:cNvPr id="8" name="Marcador de contenido 7">
            <a:extLst>
              <a:ext uri="{FF2B5EF4-FFF2-40B4-BE49-F238E27FC236}">
                <a16:creationId xmlns:a16="http://schemas.microsoft.com/office/drawing/2014/main" id="{6018817C-E2B2-4EDB-8D41-6F24DAB6119A}"/>
              </a:ext>
            </a:extLst>
          </p:cNvPr>
          <p:cNvSpPr>
            <a:spLocks noGrp="1"/>
          </p:cNvSpPr>
          <p:nvPr>
            <p:ph idx="1"/>
          </p:nvPr>
        </p:nvSpPr>
        <p:spPr>
          <a:xfrm>
            <a:off x="838200" y="1399494"/>
            <a:ext cx="10515600" cy="4922478"/>
          </a:xfrm>
        </p:spPr>
        <p:txBody>
          <a:bodyPr>
            <a:normAutofit fontScale="92500" lnSpcReduction="20000"/>
          </a:bodyPr>
          <a:lstStyle/>
          <a:p>
            <a:pPr marL="0" indent="0" algn="just">
              <a:lnSpc>
                <a:spcPct val="110000"/>
              </a:lnSpc>
              <a:buNone/>
            </a:pPr>
            <a:r>
              <a:rPr lang="es-PE" sz="3500" b="1" dirty="0"/>
              <a:t>B. Costo Meta</a:t>
            </a:r>
          </a:p>
          <a:p>
            <a:pPr marL="0" indent="0" algn="just">
              <a:lnSpc>
                <a:spcPct val="110000"/>
              </a:lnSpc>
              <a:buNone/>
            </a:pPr>
            <a:r>
              <a:rPr lang="es-MX" sz="3000" dirty="0"/>
              <a:t>Esta conformado por la suma del Costo Directo y Costo Indirecto. Además se debe considerar una provisión de costo por concepto de Contingencias, según el Análisis de Riesgos del Proyecto.</a:t>
            </a:r>
          </a:p>
          <a:p>
            <a:pPr marL="0" indent="0" algn="just">
              <a:lnSpc>
                <a:spcPct val="110000"/>
              </a:lnSpc>
              <a:buNone/>
            </a:pPr>
            <a:r>
              <a:rPr lang="es-MX" sz="3000" b="1" dirty="0"/>
              <a:t>1. Costo Directo Meta.- </a:t>
            </a:r>
            <a:r>
              <a:rPr lang="es-MX" sz="3000" dirty="0"/>
              <a:t>Es el costo de los recursos que se consumen directa e íntegramente en la producción y/o ejecución del Proyecto, es decir, los que se asocian a la ejecución de las distintas actividades que conforman el alcance.</a:t>
            </a:r>
          </a:p>
          <a:p>
            <a:pPr marL="0" indent="0" algn="just">
              <a:lnSpc>
                <a:spcPct val="110000"/>
              </a:lnSpc>
              <a:buNone/>
            </a:pPr>
            <a:r>
              <a:rPr lang="es-MX" sz="3000" b="1" dirty="0"/>
              <a:t>2. Costo Indirecto Meta.- </a:t>
            </a:r>
            <a:r>
              <a:rPr lang="es-MX" sz="3000" dirty="0"/>
              <a:t>Es el costo de los recursos y servicios necesarios para producir, pero que no están asociados a una actividad de producción específica.</a:t>
            </a:r>
            <a:endParaRPr lang="es-PE" sz="3000" dirty="0"/>
          </a:p>
        </p:txBody>
      </p:sp>
    </p:spTree>
    <p:extLst>
      <p:ext uri="{BB962C8B-B14F-4D97-AF65-F5344CB8AC3E}">
        <p14:creationId xmlns:p14="http://schemas.microsoft.com/office/powerpoint/2010/main" val="3230323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C2AD21E0-0E43-4CC7-A28D-4AA6979A1B4D}"/>
              </a:ext>
            </a:extLst>
          </p:cNvPr>
          <p:cNvSpPr>
            <a:spLocks noGrp="1"/>
          </p:cNvSpPr>
          <p:nvPr>
            <p:ph type="title"/>
          </p:nvPr>
        </p:nvSpPr>
        <p:spPr>
          <a:xfrm>
            <a:off x="838200" y="365125"/>
            <a:ext cx="10515600" cy="896115"/>
          </a:xfrm>
        </p:spPr>
        <p:txBody>
          <a:bodyPr/>
          <a:lstStyle/>
          <a:p>
            <a:r>
              <a:rPr lang="es-MX" b="1" dirty="0"/>
              <a:t>Presupuesto Meta</a:t>
            </a:r>
            <a:endParaRPr lang="es-PE" b="1" dirty="0"/>
          </a:p>
        </p:txBody>
      </p:sp>
      <p:sp>
        <p:nvSpPr>
          <p:cNvPr id="8" name="Marcador de contenido 7">
            <a:extLst>
              <a:ext uri="{FF2B5EF4-FFF2-40B4-BE49-F238E27FC236}">
                <a16:creationId xmlns:a16="http://schemas.microsoft.com/office/drawing/2014/main" id="{6018817C-E2B2-4EDB-8D41-6F24DAB6119A}"/>
              </a:ext>
            </a:extLst>
          </p:cNvPr>
          <p:cNvSpPr>
            <a:spLocks noGrp="1"/>
          </p:cNvSpPr>
          <p:nvPr>
            <p:ph idx="1"/>
          </p:nvPr>
        </p:nvSpPr>
        <p:spPr>
          <a:xfrm>
            <a:off x="838199" y="1399493"/>
            <a:ext cx="10749455" cy="5093381"/>
          </a:xfrm>
        </p:spPr>
        <p:txBody>
          <a:bodyPr>
            <a:normAutofit fontScale="92500" lnSpcReduction="10000"/>
          </a:bodyPr>
          <a:lstStyle/>
          <a:p>
            <a:pPr marL="0" indent="0" algn="just">
              <a:lnSpc>
                <a:spcPct val="110000"/>
              </a:lnSpc>
              <a:buNone/>
            </a:pPr>
            <a:r>
              <a:rPr lang="es-PE" sz="3500" b="1" dirty="0"/>
              <a:t>B. Costo Meta</a:t>
            </a:r>
          </a:p>
          <a:p>
            <a:pPr marL="0" indent="0" algn="just">
              <a:lnSpc>
                <a:spcPct val="110000"/>
              </a:lnSpc>
              <a:buNone/>
            </a:pPr>
            <a:r>
              <a:rPr lang="es-MX" b="1" dirty="0"/>
              <a:t>3. Contingencias.- </a:t>
            </a:r>
            <a:r>
              <a:rPr lang="es-MX" dirty="0"/>
              <a:t>Existen condiciones que en caso de ocurrir pueden causar impactos económicos al Proyecto. Estos posibles costos futuros se cuantifican como contingencias y forman parte del costo meta, pudiendo ser parte del costo directo o del indirecto. El monto de las contingencias se identifica como tal dentro del costo meta, y se debe calcular:</a:t>
            </a:r>
          </a:p>
          <a:p>
            <a:pPr algn="just">
              <a:lnSpc>
                <a:spcPct val="110000"/>
              </a:lnSpc>
            </a:pPr>
            <a:r>
              <a:rPr lang="es-MX" b="0" i="0" u="none" strike="noStrike" baseline="0" dirty="0">
                <a:solidFill>
                  <a:srgbClr val="000000"/>
                </a:solidFill>
              </a:rPr>
              <a:t>Cuantificar posibles impactos</a:t>
            </a:r>
          </a:p>
          <a:p>
            <a:pPr algn="just">
              <a:lnSpc>
                <a:spcPct val="110000"/>
              </a:lnSpc>
            </a:pPr>
            <a:r>
              <a:rPr lang="es-PE" b="0" i="0" u="none" strike="noStrike" baseline="0" dirty="0">
                <a:solidFill>
                  <a:srgbClr val="000000"/>
                </a:solidFill>
              </a:rPr>
              <a:t>Castigar por factor de probabilidad de ocurrencia.</a:t>
            </a:r>
          </a:p>
          <a:p>
            <a:pPr marL="0" indent="0" algn="just">
              <a:lnSpc>
                <a:spcPct val="110000"/>
              </a:lnSpc>
              <a:buNone/>
            </a:pPr>
            <a:r>
              <a:rPr lang="es-MX" b="0" i="0" u="none" strike="noStrike" baseline="0" dirty="0">
                <a:solidFill>
                  <a:srgbClr val="000000"/>
                </a:solidFill>
              </a:rPr>
              <a:t>Algunos ejemplos de contingencias: alza en el precio de insumos, adelanto </a:t>
            </a:r>
            <a:r>
              <a:rPr lang="es-MX" dirty="0">
                <a:solidFill>
                  <a:srgbClr val="000000"/>
                </a:solidFill>
              </a:rPr>
              <a:t>de temporada de lluvias, retraso en entrega información por parte del Cliente, ocurrencia </a:t>
            </a:r>
            <a:r>
              <a:rPr lang="es-MX" b="0" i="0" u="none" strike="noStrike" baseline="0" dirty="0">
                <a:solidFill>
                  <a:srgbClr val="000000"/>
                </a:solidFill>
              </a:rPr>
              <a:t>de conflictos sociales, etc.</a:t>
            </a:r>
            <a:endParaRPr lang="es-PE" dirty="0"/>
          </a:p>
        </p:txBody>
      </p:sp>
    </p:spTree>
    <p:extLst>
      <p:ext uri="{BB962C8B-B14F-4D97-AF65-F5344CB8AC3E}">
        <p14:creationId xmlns:p14="http://schemas.microsoft.com/office/powerpoint/2010/main" val="935000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C2AD21E0-0E43-4CC7-A28D-4AA6979A1B4D}"/>
              </a:ext>
            </a:extLst>
          </p:cNvPr>
          <p:cNvSpPr>
            <a:spLocks noGrp="1"/>
          </p:cNvSpPr>
          <p:nvPr>
            <p:ph type="title"/>
          </p:nvPr>
        </p:nvSpPr>
        <p:spPr>
          <a:xfrm>
            <a:off x="838200" y="365125"/>
            <a:ext cx="10515600" cy="896115"/>
          </a:xfrm>
        </p:spPr>
        <p:txBody>
          <a:bodyPr/>
          <a:lstStyle/>
          <a:p>
            <a:r>
              <a:rPr lang="es-MX" b="1" dirty="0"/>
              <a:t>Presupuesto Meta</a:t>
            </a:r>
            <a:endParaRPr lang="es-PE" b="1" dirty="0"/>
          </a:p>
        </p:txBody>
      </p:sp>
      <p:sp>
        <p:nvSpPr>
          <p:cNvPr id="8" name="Marcador de contenido 7">
            <a:extLst>
              <a:ext uri="{FF2B5EF4-FFF2-40B4-BE49-F238E27FC236}">
                <a16:creationId xmlns:a16="http://schemas.microsoft.com/office/drawing/2014/main" id="{6018817C-E2B2-4EDB-8D41-6F24DAB6119A}"/>
              </a:ext>
            </a:extLst>
          </p:cNvPr>
          <p:cNvSpPr>
            <a:spLocks noGrp="1"/>
          </p:cNvSpPr>
          <p:nvPr>
            <p:ph idx="1"/>
          </p:nvPr>
        </p:nvSpPr>
        <p:spPr>
          <a:xfrm>
            <a:off x="838200" y="1399494"/>
            <a:ext cx="10515600" cy="4922478"/>
          </a:xfrm>
        </p:spPr>
        <p:txBody>
          <a:bodyPr>
            <a:normAutofit/>
          </a:bodyPr>
          <a:lstStyle/>
          <a:p>
            <a:pPr marL="0" indent="0" algn="just">
              <a:lnSpc>
                <a:spcPct val="110000"/>
              </a:lnSpc>
              <a:buNone/>
            </a:pPr>
            <a:r>
              <a:rPr lang="es-PE" sz="3500" b="1" dirty="0"/>
              <a:t>C. Resultado Meta</a:t>
            </a:r>
          </a:p>
          <a:p>
            <a:pPr marL="0" indent="0" algn="just">
              <a:lnSpc>
                <a:spcPct val="110000"/>
              </a:lnSpc>
              <a:buNone/>
            </a:pPr>
            <a:r>
              <a:rPr lang="es-MX" sz="3000" dirty="0"/>
              <a:t>El resultado expresado como porcentaje de la venta es el Margen Meta. El objetivo económico del Proyecto se fija en términos del Margen Meta.</a:t>
            </a:r>
          </a:p>
        </p:txBody>
      </p:sp>
    </p:spTree>
    <p:extLst>
      <p:ext uri="{BB962C8B-B14F-4D97-AF65-F5344CB8AC3E}">
        <p14:creationId xmlns:p14="http://schemas.microsoft.com/office/powerpoint/2010/main" val="4224314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667500" cy="844550"/>
          </a:xfrm>
        </p:spPr>
        <p:txBody>
          <a:bodyPr/>
          <a:lstStyle/>
          <a:p>
            <a:r>
              <a:rPr lang="es-ES" dirty="0">
                <a:solidFill>
                  <a:srgbClr val="00F3B5"/>
                </a:solidFill>
                <a:latin typeface="Prompt" panose="00000800000000000000" pitchFamily="2" charset="-34"/>
                <a:cs typeface="Prompt" panose="00000800000000000000" pitchFamily="2" charset="-34"/>
              </a:rPr>
              <a:t>Módulo 1</a:t>
            </a:r>
          </a:p>
        </p:txBody>
      </p:sp>
      <p:sp>
        <p:nvSpPr>
          <p:cNvPr id="5" name="CuadroTexto 4"/>
          <p:cNvSpPr txBox="1"/>
          <p:nvPr/>
        </p:nvSpPr>
        <p:spPr>
          <a:xfrm>
            <a:off x="1087719" y="3611490"/>
            <a:ext cx="6691357" cy="553998"/>
          </a:xfrm>
          <a:prstGeom prst="rect">
            <a:avLst/>
          </a:prstGeom>
          <a:noFill/>
        </p:spPr>
        <p:txBody>
          <a:bodyPr wrap="square" rtlCol="0">
            <a:spAutoFit/>
          </a:bodyPr>
          <a:lstStyle/>
          <a:p>
            <a:r>
              <a:rPr lang="es-ES" sz="3000" dirty="0">
                <a:solidFill>
                  <a:schemeClr val="bg1"/>
                </a:solidFill>
                <a:latin typeface="Prompt" panose="00000800000000000000" pitchFamily="2" charset="-34"/>
                <a:cs typeface="Prompt" panose="00000800000000000000" pitchFamily="2" charset="-34"/>
              </a:rPr>
              <a:t>Control de costos en proyectos</a:t>
            </a:r>
            <a:endParaRPr lang="es-ES" sz="3000" dirty="0">
              <a:solidFill>
                <a:srgbClr val="FF0000"/>
              </a:solidFill>
            </a:endParaRPr>
          </a:p>
        </p:txBody>
      </p:sp>
    </p:spTree>
    <p:extLst>
      <p:ext uri="{BB962C8B-B14F-4D97-AF65-F5344CB8AC3E}">
        <p14:creationId xmlns:p14="http://schemas.microsoft.com/office/powerpoint/2010/main" val="1071336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C2AD21E0-0E43-4CC7-A28D-4AA6979A1B4D}"/>
              </a:ext>
            </a:extLst>
          </p:cNvPr>
          <p:cNvSpPr>
            <a:spLocks noGrp="1"/>
          </p:cNvSpPr>
          <p:nvPr>
            <p:ph type="title"/>
          </p:nvPr>
        </p:nvSpPr>
        <p:spPr>
          <a:xfrm>
            <a:off x="838200" y="365125"/>
            <a:ext cx="10515600" cy="896115"/>
          </a:xfrm>
        </p:spPr>
        <p:txBody>
          <a:bodyPr/>
          <a:lstStyle/>
          <a:p>
            <a:r>
              <a:rPr lang="es-MX" b="1" dirty="0"/>
              <a:t>Presupuesto Meta</a:t>
            </a:r>
            <a:endParaRPr lang="es-PE" b="1" dirty="0"/>
          </a:p>
        </p:txBody>
      </p:sp>
      <p:sp>
        <p:nvSpPr>
          <p:cNvPr id="8" name="Marcador de contenido 7">
            <a:extLst>
              <a:ext uri="{FF2B5EF4-FFF2-40B4-BE49-F238E27FC236}">
                <a16:creationId xmlns:a16="http://schemas.microsoft.com/office/drawing/2014/main" id="{6018817C-E2B2-4EDB-8D41-6F24DAB6119A}"/>
              </a:ext>
            </a:extLst>
          </p:cNvPr>
          <p:cNvSpPr>
            <a:spLocks noGrp="1"/>
          </p:cNvSpPr>
          <p:nvPr>
            <p:ph idx="1"/>
          </p:nvPr>
        </p:nvSpPr>
        <p:spPr>
          <a:xfrm>
            <a:off x="838200" y="1399494"/>
            <a:ext cx="10515600" cy="4922478"/>
          </a:xfrm>
        </p:spPr>
        <p:txBody>
          <a:bodyPr>
            <a:normAutofit/>
          </a:bodyPr>
          <a:lstStyle/>
          <a:p>
            <a:pPr marL="0" indent="0" algn="just">
              <a:lnSpc>
                <a:spcPct val="110000"/>
              </a:lnSpc>
              <a:buNone/>
            </a:pPr>
            <a:r>
              <a:rPr lang="es-PE" sz="3500" b="1" dirty="0"/>
              <a:t>Análisis de las Brechas de Costo</a:t>
            </a:r>
          </a:p>
          <a:p>
            <a:pPr marL="0" indent="0" algn="just">
              <a:lnSpc>
                <a:spcPct val="110000"/>
              </a:lnSpc>
              <a:buNone/>
            </a:pPr>
            <a:r>
              <a:rPr lang="es-MX" sz="3000" dirty="0"/>
              <a:t>Una vez elaborado el Presupuesto Meta, se realizará un análisis de las brechas que existen entre el Costo Meta calculado por el equipo de Proyecto y el Costo del presupuesto original elaborado por el Departamento de Presupuestos.</a:t>
            </a:r>
          </a:p>
          <a:p>
            <a:pPr marL="0" indent="0" algn="just">
              <a:lnSpc>
                <a:spcPct val="110000"/>
              </a:lnSpc>
              <a:buNone/>
            </a:pPr>
            <a:r>
              <a:rPr lang="es-MX" sz="3000" dirty="0"/>
              <a:t>El análisis de brechas busca fundamentalmente establecer dónde y porqué se han producido diferencias entre el Presupuesto Meta y el presupuesto original.</a:t>
            </a:r>
          </a:p>
        </p:txBody>
      </p:sp>
    </p:spTree>
    <p:extLst>
      <p:ext uri="{BB962C8B-B14F-4D97-AF65-F5344CB8AC3E}">
        <p14:creationId xmlns:p14="http://schemas.microsoft.com/office/powerpoint/2010/main" val="3933455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C2AD21E0-0E43-4CC7-A28D-4AA6979A1B4D}"/>
              </a:ext>
            </a:extLst>
          </p:cNvPr>
          <p:cNvSpPr>
            <a:spLocks noGrp="1"/>
          </p:cNvSpPr>
          <p:nvPr>
            <p:ph type="title"/>
          </p:nvPr>
        </p:nvSpPr>
        <p:spPr>
          <a:xfrm>
            <a:off x="838200" y="365125"/>
            <a:ext cx="10515600" cy="896115"/>
          </a:xfrm>
        </p:spPr>
        <p:txBody>
          <a:bodyPr/>
          <a:lstStyle/>
          <a:p>
            <a:r>
              <a:rPr lang="es-MX" b="1" dirty="0"/>
              <a:t>Presupuesto Meta</a:t>
            </a:r>
            <a:endParaRPr lang="es-PE" b="1" dirty="0"/>
          </a:p>
        </p:txBody>
      </p:sp>
      <p:sp>
        <p:nvSpPr>
          <p:cNvPr id="8" name="Marcador de contenido 7">
            <a:extLst>
              <a:ext uri="{FF2B5EF4-FFF2-40B4-BE49-F238E27FC236}">
                <a16:creationId xmlns:a16="http://schemas.microsoft.com/office/drawing/2014/main" id="{6018817C-E2B2-4EDB-8D41-6F24DAB6119A}"/>
              </a:ext>
            </a:extLst>
          </p:cNvPr>
          <p:cNvSpPr>
            <a:spLocks noGrp="1"/>
          </p:cNvSpPr>
          <p:nvPr>
            <p:ph idx="1"/>
          </p:nvPr>
        </p:nvSpPr>
        <p:spPr>
          <a:xfrm>
            <a:off x="838200" y="1399494"/>
            <a:ext cx="10515600" cy="896115"/>
          </a:xfrm>
        </p:spPr>
        <p:txBody>
          <a:bodyPr>
            <a:normAutofit/>
          </a:bodyPr>
          <a:lstStyle/>
          <a:p>
            <a:pPr marL="0" indent="0" algn="just">
              <a:lnSpc>
                <a:spcPct val="110000"/>
              </a:lnSpc>
              <a:buNone/>
            </a:pPr>
            <a:r>
              <a:rPr lang="es-PE" sz="3500" b="1" dirty="0"/>
              <a:t>Análisis de las Brechas de Costo</a:t>
            </a:r>
          </a:p>
        </p:txBody>
      </p:sp>
      <p:graphicFrame>
        <p:nvGraphicFramePr>
          <p:cNvPr id="4" name="Tabla 18">
            <a:extLst>
              <a:ext uri="{FF2B5EF4-FFF2-40B4-BE49-F238E27FC236}">
                <a16:creationId xmlns:a16="http://schemas.microsoft.com/office/drawing/2014/main" id="{F3D6972F-30A1-4F7B-A696-E9E772451D1B}"/>
              </a:ext>
            </a:extLst>
          </p:cNvPr>
          <p:cNvGraphicFramePr>
            <a:graphicFrameLocks/>
          </p:cNvGraphicFramePr>
          <p:nvPr>
            <p:extLst>
              <p:ext uri="{D42A27DB-BD31-4B8C-83A1-F6EECF244321}">
                <p14:modId xmlns:p14="http://schemas.microsoft.com/office/powerpoint/2010/main" val="845662184"/>
              </p:ext>
            </p:extLst>
          </p:nvPr>
        </p:nvGraphicFramePr>
        <p:xfrm>
          <a:off x="838200" y="2433863"/>
          <a:ext cx="10515600" cy="2951868"/>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570173744"/>
                    </a:ext>
                  </a:extLst>
                </a:gridCol>
              </a:tblGrid>
              <a:tr h="574428">
                <a:tc>
                  <a:txBody>
                    <a:bodyPr/>
                    <a:lstStyle/>
                    <a:p>
                      <a:r>
                        <a:rPr lang="es-MX" sz="2500" b="0" spc="100" baseline="0" dirty="0">
                          <a:solidFill>
                            <a:srgbClr val="00F3B5"/>
                          </a:solidFill>
                          <a:latin typeface="Prompt" panose="00000500000000000000" pitchFamily="2" charset="-34"/>
                          <a:cs typeface="Prompt" panose="00000500000000000000" pitchFamily="2" charset="-34"/>
                        </a:rPr>
                        <a:t>Comparación de los costos para la obtención de las brechas</a:t>
                      </a:r>
                      <a:endParaRPr lang="es-PE" sz="2500" b="0" spc="100" baseline="0" dirty="0">
                        <a:solidFill>
                          <a:srgbClr val="00F3B5"/>
                        </a:solidFill>
                        <a:latin typeface="Prompt" panose="00000500000000000000" pitchFamily="2" charset="-34"/>
                        <a:cs typeface="Prompt" panose="00000500000000000000" pitchFamily="2" charset="-34"/>
                      </a:endParaRPr>
                    </a:p>
                  </a:txBody>
                  <a:tcPr anchor="ctr">
                    <a:solidFill>
                      <a:schemeClr val="tx1">
                        <a:lumMod val="95000"/>
                        <a:lumOff val="5000"/>
                      </a:schemeClr>
                    </a:solidFill>
                  </a:tcPr>
                </a:tc>
                <a:extLst>
                  <a:ext uri="{0D108BD9-81ED-4DB2-BD59-A6C34878D82A}">
                    <a16:rowId xmlns:a16="http://schemas.microsoft.com/office/drawing/2014/main" val="384786677"/>
                  </a:ext>
                </a:extLst>
              </a:tr>
              <a:tr h="1604918">
                <a:tc>
                  <a:txBody>
                    <a:bodyPr/>
                    <a:lstStyle/>
                    <a:p>
                      <a:pPr algn="just"/>
                      <a:r>
                        <a:rPr lang="es-MX" sz="2500" dirty="0"/>
                        <a:t>La comparación de costos debe hacerse a igualdad de ventas, de modo que las brechas resultantes sean solamente de costos. En caso haya habido alguna variación en la Venta Meta respecto de la venta original, ésta será justificada de manera separada, y el costo original se actualizará para corresponder a la Venta Meta. De este modo podrá hacerse la comparación directa con el Costo Meta y obtenerse las brechas a analizar.</a:t>
                      </a:r>
                    </a:p>
                  </a:txBody>
                  <a:tcPr>
                    <a:gradFill flip="none" rotWithShape="1">
                      <a:gsLst>
                        <a:gs pos="0">
                          <a:srgbClr val="00F3B5">
                            <a:tint val="66000"/>
                            <a:satMod val="160000"/>
                          </a:srgbClr>
                        </a:gs>
                        <a:gs pos="50000">
                          <a:srgbClr val="00F3B5">
                            <a:tint val="44500"/>
                            <a:satMod val="160000"/>
                          </a:srgbClr>
                        </a:gs>
                        <a:gs pos="100000">
                          <a:srgbClr val="00F3B5">
                            <a:tint val="23500"/>
                            <a:satMod val="160000"/>
                          </a:srgbClr>
                        </a:gs>
                      </a:gsLst>
                      <a:path path="circle">
                        <a:fillToRect l="50000" t="50000" r="50000" b="50000"/>
                      </a:path>
                      <a:tileRect/>
                    </a:gradFill>
                  </a:tcPr>
                </a:tc>
                <a:extLst>
                  <a:ext uri="{0D108BD9-81ED-4DB2-BD59-A6C34878D82A}">
                    <a16:rowId xmlns:a16="http://schemas.microsoft.com/office/drawing/2014/main" val="2907888280"/>
                  </a:ext>
                </a:extLst>
              </a:tr>
            </a:tbl>
          </a:graphicData>
        </a:graphic>
      </p:graphicFrame>
    </p:spTree>
    <p:extLst>
      <p:ext uri="{BB962C8B-B14F-4D97-AF65-F5344CB8AC3E}">
        <p14:creationId xmlns:p14="http://schemas.microsoft.com/office/powerpoint/2010/main" val="2972742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C2AD21E0-0E43-4CC7-A28D-4AA6979A1B4D}"/>
              </a:ext>
            </a:extLst>
          </p:cNvPr>
          <p:cNvSpPr>
            <a:spLocks noGrp="1"/>
          </p:cNvSpPr>
          <p:nvPr>
            <p:ph type="title"/>
          </p:nvPr>
        </p:nvSpPr>
        <p:spPr>
          <a:xfrm>
            <a:off x="838200" y="365125"/>
            <a:ext cx="10515600" cy="896115"/>
          </a:xfrm>
        </p:spPr>
        <p:txBody>
          <a:bodyPr/>
          <a:lstStyle/>
          <a:p>
            <a:r>
              <a:rPr lang="es-MX" b="1" dirty="0"/>
              <a:t>Presupuesto Meta</a:t>
            </a:r>
            <a:endParaRPr lang="es-PE" b="1" dirty="0"/>
          </a:p>
        </p:txBody>
      </p:sp>
      <p:sp>
        <p:nvSpPr>
          <p:cNvPr id="8" name="Marcador de contenido 7">
            <a:extLst>
              <a:ext uri="{FF2B5EF4-FFF2-40B4-BE49-F238E27FC236}">
                <a16:creationId xmlns:a16="http://schemas.microsoft.com/office/drawing/2014/main" id="{6018817C-E2B2-4EDB-8D41-6F24DAB6119A}"/>
              </a:ext>
            </a:extLst>
          </p:cNvPr>
          <p:cNvSpPr>
            <a:spLocks noGrp="1"/>
          </p:cNvSpPr>
          <p:nvPr>
            <p:ph idx="1"/>
          </p:nvPr>
        </p:nvSpPr>
        <p:spPr>
          <a:xfrm>
            <a:off x="838200" y="1399494"/>
            <a:ext cx="10515600" cy="4922478"/>
          </a:xfrm>
        </p:spPr>
        <p:txBody>
          <a:bodyPr>
            <a:normAutofit fontScale="92500"/>
          </a:bodyPr>
          <a:lstStyle/>
          <a:p>
            <a:pPr marL="0" indent="0" algn="just">
              <a:lnSpc>
                <a:spcPct val="110000"/>
              </a:lnSpc>
              <a:buNone/>
            </a:pPr>
            <a:r>
              <a:rPr lang="es-PE" sz="3500" b="1" dirty="0"/>
              <a:t>Pasos para elaborar el análisis de las brechas de costo</a:t>
            </a:r>
          </a:p>
          <a:p>
            <a:pPr algn="just">
              <a:lnSpc>
                <a:spcPct val="110000"/>
              </a:lnSpc>
            </a:pPr>
            <a:r>
              <a:rPr lang="es-MX" sz="3000" dirty="0"/>
              <a:t>Se actualizará el costo original en caso hubiera alguna variación respecto de la venta original para corresponder a los </a:t>
            </a:r>
            <a:r>
              <a:rPr lang="es-MX" sz="3000" dirty="0" err="1"/>
              <a:t>metrados</a:t>
            </a:r>
            <a:r>
              <a:rPr lang="es-MX" sz="3000" dirty="0"/>
              <a:t> de la Venta Meta, de tal manera que la información sea comparable con el Presupuesto Meta para hacer el análisis de brechas.</a:t>
            </a:r>
          </a:p>
          <a:p>
            <a:pPr algn="just">
              <a:lnSpc>
                <a:spcPct val="110000"/>
              </a:lnSpc>
            </a:pPr>
            <a:r>
              <a:rPr lang="es-MX" sz="3000" dirty="0"/>
              <a:t>Se realizará un análisis cuantitativo de a manera de cuadros comparativos entre ambos presupuestos, separados por rubro. De esta comparación se procederá a identificar las diferencias sustanciales, positivas y negativas.</a:t>
            </a:r>
          </a:p>
        </p:txBody>
      </p:sp>
    </p:spTree>
    <p:extLst>
      <p:ext uri="{BB962C8B-B14F-4D97-AF65-F5344CB8AC3E}">
        <p14:creationId xmlns:p14="http://schemas.microsoft.com/office/powerpoint/2010/main" val="3104911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C2AD21E0-0E43-4CC7-A28D-4AA6979A1B4D}"/>
              </a:ext>
            </a:extLst>
          </p:cNvPr>
          <p:cNvSpPr>
            <a:spLocks noGrp="1"/>
          </p:cNvSpPr>
          <p:nvPr>
            <p:ph type="title"/>
          </p:nvPr>
        </p:nvSpPr>
        <p:spPr>
          <a:xfrm>
            <a:off x="838200" y="365125"/>
            <a:ext cx="10515600" cy="896115"/>
          </a:xfrm>
        </p:spPr>
        <p:txBody>
          <a:bodyPr/>
          <a:lstStyle/>
          <a:p>
            <a:r>
              <a:rPr lang="es-MX" b="1" dirty="0"/>
              <a:t>Presupuesto Meta</a:t>
            </a:r>
            <a:endParaRPr lang="es-PE" b="1" dirty="0"/>
          </a:p>
        </p:txBody>
      </p:sp>
      <p:sp>
        <p:nvSpPr>
          <p:cNvPr id="8" name="Marcador de contenido 7">
            <a:extLst>
              <a:ext uri="{FF2B5EF4-FFF2-40B4-BE49-F238E27FC236}">
                <a16:creationId xmlns:a16="http://schemas.microsoft.com/office/drawing/2014/main" id="{6018817C-E2B2-4EDB-8D41-6F24DAB6119A}"/>
              </a:ext>
            </a:extLst>
          </p:cNvPr>
          <p:cNvSpPr>
            <a:spLocks noGrp="1"/>
          </p:cNvSpPr>
          <p:nvPr>
            <p:ph idx="1"/>
          </p:nvPr>
        </p:nvSpPr>
        <p:spPr>
          <a:xfrm>
            <a:off x="838200" y="1399494"/>
            <a:ext cx="10515600" cy="4922478"/>
          </a:xfrm>
        </p:spPr>
        <p:txBody>
          <a:bodyPr>
            <a:normAutofit/>
          </a:bodyPr>
          <a:lstStyle/>
          <a:p>
            <a:pPr marL="0" indent="0" algn="just">
              <a:lnSpc>
                <a:spcPct val="110000"/>
              </a:lnSpc>
              <a:buNone/>
            </a:pPr>
            <a:r>
              <a:rPr lang="es-PE" sz="3500" b="1" dirty="0"/>
              <a:t>Pasos para elaborar el análisis de las brechas de costo</a:t>
            </a:r>
          </a:p>
          <a:p>
            <a:pPr algn="just">
              <a:lnSpc>
                <a:spcPct val="110000"/>
              </a:lnSpc>
            </a:pPr>
            <a:r>
              <a:rPr lang="es-MX" sz="3000" dirty="0"/>
              <a:t>Se identifican el origen y la causa de las brechas con la finalidad de poder mostrarlas en términos cuantitativos, considerando las brechas tanto positivas como negativas. El análisis cuantitativo permite identificar las causas más importantes que dieron origen a las brechas, descubriendo la razón por la cual se produjeron y las acciones correctivas sugeridas por cada una de éstas. Entre las causas más frecuentes tenemos:</a:t>
            </a:r>
          </a:p>
        </p:txBody>
      </p:sp>
    </p:spTree>
    <p:extLst>
      <p:ext uri="{BB962C8B-B14F-4D97-AF65-F5344CB8AC3E}">
        <p14:creationId xmlns:p14="http://schemas.microsoft.com/office/powerpoint/2010/main" val="1594013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C2AD21E0-0E43-4CC7-A28D-4AA6979A1B4D}"/>
              </a:ext>
            </a:extLst>
          </p:cNvPr>
          <p:cNvSpPr>
            <a:spLocks noGrp="1"/>
          </p:cNvSpPr>
          <p:nvPr>
            <p:ph type="title"/>
          </p:nvPr>
        </p:nvSpPr>
        <p:spPr>
          <a:xfrm>
            <a:off x="838200" y="365125"/>
            <a:ext cx="10515600" cy="896115"/>
          </a:xfrm>
        </p:spPr>
        <p:txBody>
          <a:bodyPr/>
          <a:lstStyle/>
          <a:p>
            <a:r>
              <a:rPr lang="es-MX" b="1" dirty="0"/>
              <a:t>Presupuesto Meta</a:t>
            </a:r>
            <a:endParaRPr lang="es-PE" b="1" dirty="0"/>
          </a:p>
        </p:txBody>
      </p:sp>
      <p:sp>
        <p:nvSpPr>
          <p:cNvPr id="8" name="Marcador de contenido 7">
            <a:extLst>
              <a:ext uri="{FF2B5EF4-FFF2-40B4-BE49-F238E27FC236}">
                <a16:creationId xmlns:a16="http://schemas.microsoft.com/office/drawing/2014/main" id="{6018817C-E2B2-4EDB-8D41-6F24DAB6119A}"/>
              </a:ext>
            </a:extLst>
          </p:cNvPr>
          <p:cNvSpPr>
            <a:spLocks noGrp="1"/>
          </p:cNvSpPr>
          <p:nvPr>
            <p:ph idx="1"/>
          </p:nvPr>
        </p:nvSpPr>
        <p:spPr>
          <a:xfrm>
            <a:off x="838200" y="1399494"/>
            <a:ext cx="10515600" cy="4922478"/>
          </a:xfrm>
        </p:spPr>
        <p:txBody>
          <a:bodyPr>
            <a:normAutofit fontScale="85000" lnSpcReduction="20000"/>
          </a:bodyPr>
          <a:lstStyle/>
          <a:p>
            <a:pPr marL="0" indent="0" algn="just">
              <a:lnSpc>
                <a:spcPct val="110000"/>
              </a:lnSpc>
              <a:buNone/>
            </a:pPr>
            <a:r>
              <a:rPr lang="es-PE" sz="3500" b="1" dirty="0"/>
              <a:t>Pasos para elaborar el análisis de las brechas de costo</a:t>
            </a:r>
          </a:p>
          <a:p>
            <a:pPr algn="just">
              <a:lnSpc>
                <a:spcPct val="110000"/>
              </a:lnSpc>
            </a:pPr>
            <a:r>
              <a:rPr lang="es-MX" sz="3000" dirty="0"/>
              <a:t>Variaciones en la composición de la venta</a:t>
            </a:r>
          </a:p>
          <a:p>
            <a:pPr algn="just">
              <a:lnSpc>
                <a:spcPct val="110000"/>
              </a:lnSpc>
            </a:pPr>
            <a:r>
              <a:rPr lang="es-MX" sz="3000" dirty="0"/>
              <a:t>Variaciones en las cantidades de trabajo y/o insumos por unidad en los ítems de pago (por ejemplo: m3 de excavación / m de zanja o bolsas de cemento / m3 de concreto)</a:t>
            </a:r>
          </a:p>
          <a:p>
            <a:pPr algn="just">
              <a:lnSpc>
                <a:spcPct val="110000"/>
              </a:lnSpc>
            </a:pPr>
            <a:r>
              <a:rPr lang="es-MX" sz="3000" dirty="0"/>
              <a:t>Variaciones en los rendimientos / ratios / productividad considerada.</a:t>
            </a:r>
          </a:p>
          <a:p>
            <a:pPr algn="just">
              <a:lnSpc>
                <a:spcPct val="110000"/>
              </a:lnSpc>
            </a:pPr>
            <a:r>
              <a:rPr lang="es-MX" sz="3000" dirty="0"/>
              <a:t>Variaciones en tarifas / precios de los recursos.</a:t>
            </a:r>
          </a:p>
          <a:p>
            <a:pPr algn="just">
              <a:lnSpc>
                <a:spcPct val="110000"/>
              </a:lnSpc>
            </a:pPr>
            <a:r>
              <a:rPr lang="es-MX" sz="3000" dirty="0"/>
              <a:t>Exigencias contractuales no detectadas / mal estimadas.</a:t>
            </a:r>
          </a:p>
          <a:p>
            <a:pPr algn="just">
              <a:lnSpc>
                <a:spcPct val="110000"/>
              </a:lnSpc>
            </a:pPr>
            <a:r>
              <a:rPr lang="es-MX" sz="3000" dirty="0"/>
              <a:t>Factores externos no previstos</a:t>
            </a:r>
          </a:p>
          <a:p>
            <a:pPr algn="just">
              <a:lnSpc>
                <a:spcPct val="110000"/>
              </a:lnSpc>
            </a:pPr>
            <a:r>
              <a:rPr lang="es-MX" sz="3000" dirty="0"/>
              <a:t>Omisiones / duplicaciones</a:t>
            </a:r>
          </a:p>
        </p:txBody>
      </p:sp>
    </p:spTree>
    <p:extLst>
      <p:ext uri="{BB962C8B-B14F-4D97-AF65-F5344CB8AC3E}">
        <p14:creationId xmlns:p14="http://schemas.microsoft.com/office/powerpoint/2010/main" val="695719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C2AD21E0-0E43-4CC7-A28D-4AA6979A1B4D}"/>
              </a:ext>
            </a:extLst>
          </p:cNvPr>
          <p:cNvSpPr>
            <a:spLocks noGrp="1"/>
          </p:cNvSpPr>
          <p:nvPr>
            <p:ph type="title"/>
          </p:nvPr>
        </p:nvSpPr>
        <p:spPr>
          <a:xfrm>
            <a:off x="838200" y="365125"/>
            <a:ext cx="10515600" cy="896115"/>
          </a:xfrm>
        </p:spPr>
        <p:txBody>
          <a:bodyPr/>
          <a:lstStyle/>
          <a:p>
            <a:r>
              <a:rPr lang="es-MX" b="1" dirty="0"/>
              <a:t>Presupuesto Meta</a:t>
            </a:r>
            <a:endParaRPr lang="es-PE" b="1" dirty="0"/>
          </a:p>
        </p:txBody>
      </p:sp>
      <p:sp>
        <p:nvSpPr>
          <p:cNvPr id="8" name="Marcador de contenido 7">
            <a:extLst>
              <a:ext uri="{FF2B5EF4-FFF2-40B4-BE49-F238E27FC236}">
                <a16:creationId xmlns:a16="http://schemas.microsoft.com/office/drawing/2014/main" id="{6018817C-E2B2-4EDB-8D41-6F24DAB6119A}"/>
              </a:ext>
            </a:extLst>
          </p:cNvPr>
          <p:cNvSpPr>
            <a:spLocks noGrp="1"/>
          </p:cNvSpPr>
          <p:nvPr>
            <p:ph idx="1"/>
          </p:nvPr>
        </p:nvSpPr>
        <p:spPr>
          <a:xfrm>
            <a:off x="838200" y="1399494"/>
            <a:ext cx="10515600" cy="4922478"/>
          </a:xfrm>
        </p:spPr>
        <p:txBody>
          <a:bodyPr>
            <a:normAutofit fontScale="92500"/>
          </a:bodyPr>
          <a:lstStyle/>
          <a:p>
            <a:pPr marL="0" indent="0" algn="just">
              <a:lnSpc>
                <a:spcPct val="130000"/>
              </a:lnSpc>
              <a:buNone/>
            </a:pPr>
            <a:r>
              <a:rPr lang="es-PE" sz="3500" b="1" dirty="0"/>
              <a:t>Criterios de revisión del Presupuesto Original</a:t>
            </a:r>
          </a:p>
          <a:p>
            <a:pPr algn="just">
              <a:lnSpc>
                <a:spcPct val="130000"/>
              </a:lnSpc>
            </a:pPr>
            <a:r>
              <a:rPr lang="es-MX" sz="3000" dirty="0"/>
              <a:t>Revisar los </a:t>
            </a:r>
            <a:r>
              <a:rPr lang="es-MX" sz="3000" dirty="0" err="1"/>
              <a:t>metrados</a:t>
            </a:r>
            <a:r>
              <a:rPr lang="es-MX" sz="3000" dirty="0"/>
              <a:t> de acuerdo a la Ingeniería.</a:t>
            </a:r>
          </a:p>
          <a:p>
            <a:pPr algn="just">
              <a:lnSpc>
                <a:spcPct val="130000"/>
              </a:lnSpc>
            </a:pPr>
            <a:r>
              <a:rPr lang="es-MX" sz="3000" dirty="0"/>
              <a:t>Revisar los procesos constructivos y rendimientos.</a:t>
            </a:r>
          </a:p>
          <a:p>
            <a:pPr algn="just">
              <a:lnSpc>
                <a:spcPct val="130000"/>
              </a:lnSpc>
            </a:pPr>
            <a:r>
              <a:rPr lang="es-MX" sz="3000" dirty="0"/>
              <a:t>Revisar el costo unitario de recursos y por partidas.</a:t>
            </a:r>
          </a:p>
          <a:p>
            <a:pPr algn="just">
              <a:lnSpc>
                <a:spcPct val="130000"/>
              </a:lnSpc>
            </a:pPr>
            <a:r>
              <a:rPr lang="es-MX" sz="3000" dirty="0"/>
              <a:t>Revisar el costo de subcontratos.</a:t>
            </a:r>
          </a:p>
          <a:p>
            <a:pPr algn="just">
              <a:lnSpc>
                <a:spcPct val="130000"/>
              </a:lnSpc>
            </a:pPr>
            <a:r>
              <a:rPr lang="es-MX" sz="3000" dirty="0"/>
              <a:t>Revisar el costo directo e indirecto de construcción.</a:t>
            </a:r>
          </a:p>
          <a:p>
            <a:pPr algn="just">
              <a:lnSpc>
                <a:spcPct val="130000"/>
              </a:lnSpc>
            </a:pPr>
            <a:r>
              <a:rPr lang="es-MX" sz="3000" dirty="0"/>
              <a:t>Realizar el análisis de riesgos y costos imprevistos en la construcción.</a:t>
            </a:r>
          </a:p>
        </p:txBody>
      </p:sp>
    </p:spTree>
    <p:extLst>
      <p:ext uri="{BB962C8B-B14F-4D97-AF65-F5344CB8AC3E}">
        <p14:creationId xmlns:p14="http://schemas.microsoft.com/office/powerpoint/2010/main" val="1483857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C2AD21E0-0E43-4CC7-A28D-4AA6979A1B4D}"/>
              </a:ext>
            </a:extLst>
          </p:cNvPr>
          <p:cNvSpPr>
            <a:spLocks noGrp="1"/>
          </p:cNvSpPr>
          <p:nvPr>
            <p:ph type="title"/>
          </p:nvPr>
        </p:nvSpPr>
        <p:spPr>
          <a:xfrm>
            <a:off x="838200" y="365125"/>
            <a:ext cx="10515600" cy="896115"/>
          </a:xfrm>
        </p:spPr>
        <p:txBody>
          <a:bodyPr/>
          <a:lstStyle/>
          <a:p>
            <a:r>
              <a:rPr lang="es-MX" b="1" dirty="0"/>
              <a:t>Presupuesto Meta</a:t>
            </a:r>
            <a:endParaRPr lang="es-PE" b="1" dirty="0"/>
          </a:p>
        </p:txBody>
      </p:sp>
      <p:sp>
        <p:nvSpPr>
          <p:cNvPr id="8" name="Marcador de contenido 7">
            <a:extLst>
              <a:ext uri="{FF2B5EF4-FFF2-40B4-BE49-F238E27FC236}">
                <a16:creationId xmlns:a16="http://schemas.microsoft.com/office/drawing/2014/main" id="{6018817C-E2B2-4EDB-8D41-6F24DAB6119A}"/>
              </a:ext>
            </a:extLst>
          </p:cNvPr>
          <p:cNvSpPr>
            <a:spLocks noGrp="1"/>
          </p:cNvSpPr>
          <p:nvPr>
            <p:ph idx="1"/>
          </p:nvPr>
        </p:nvSpPr>
        <p:spPr>
          <a:xfrm>
            <a:off x="838200" y="1399494"/>
            <a:ext cx="10515600" cy="4922478"/>
          </a:xfrm>
        </p:spPr>
        <p:txBody>
          <a:bodyPr>
            <a:normAutofit fontScale="92500"/>
          </a:bodyPr>
          <a:lstStyle/>
          <a:p>
            <a:pPr marL="0" indent="0" algn="just">
              <a:lnSpc>
                <a:spcPct val="130000"/>
              </a:lnSpc>
              <a:buNone/>
            </a:pPr>
            <a:r>
              <a:rPr lang="es-PE" sz="3500" b="1" dirty="0"/>
              <a:t>Criterios de revisión del Presupuesto Original</a:t>
            </a:r>
          </a:p>
          <a:p>
            <a:pPr algn="just">
              <a:lnSpc>
                <a:spcPct val="130000"/>
              </a:lnSpc>
            </a:pPr>
            <a:r>
              <a:rPr lang="es-MX" sz="3000" dirty="0"/>
              <a:t>Revisar los </a:t>
            </a:r>
            <a:r>
              <a:rPr lang="es-MX" sz="3000" dirty="0" err="1"/>
              <a:t>metrados</a:t>
            </a:r>
            <a:r>
              <a:rPr lang="es-MX" sz="3000" dirty="0"/>
              <a:t> de acuerdo a la Ingeniería.</a:t>
            </a:r>
          </a:p>
          <a:p>
            <a:pPr algn="just">
              <a:lnSpc>
                <a:spcPct val="130000"/>
              </a:lnSpc>
            </a:pPr>
            <a:r>
              <a:rPr lang="es-MX" sz="3000" dirty="0"/>
              <a:t>Revisar los procesos constructivos y rendimientos.</a:t>
            </a:r>
          </a:p>
          <a:p>
            <a:pPr algn="just">
              <a:lnSpc>
                <a:spcPct val="130000"/>
              </a:lnSpc>
            </a:pPr>
            <a:r>
              <a:rPr lang="es-MX" sz="3000" dirty="0"/>
              <a:t>Revisar el costo unitario de recursos y por partidas.</a:t>
            </a:r>
          </a:p>
          <a:p>
            <a:pPr algn="just">
              <a:lnSpc>
                <a:spcPct val="130000"/>
              </a:lnSpc>
            </a:pPr>
            <a:r>
              <a:rPr lang="es-MX" sz="3000" dirty="0"/>
              <a:t>Revisar el costo de subcontratos.</a:t>
            </a:r>
          </a:p>
          <a:p>
            <a:pPr algn="just">
              <a:lnSpc>
                <a:spcPct val="130000"/>
              </a:lnSpc>
            </a:pPr>
            <a:r>
              <a:rPr lang="es-MX" sz="3000" dirty="0"/>
              <a:t>Revisar el costo directo e indirecto de construcción.</a:t>
            </a:r>
          </a:p>
          <a:p>
            <a:pPr algn="just">
              <a:lnSpc>
                <a:spcPct val="130000"/>
              </a:lnSpc>
            </a:pPr>
            <a:r>
              <a:rPr lang="es-MX" sz="3000" dirty="0"/>
              <a:t>Realizar el análisis de riesgos y costos imprevistos en la construcción.</a:t>
            </a:r>
          </a:p>
        </p:txBody>
      </p:sp>
    </p:spTree>
    <p:extLst>
      <p:ext uri="{BB962C8B-B14F-4D97-AF65-F5344CB8AC3E}">
        <p14:creationId xmlns:p14="http://schemas.microsoft.com/office/powerpoint/2010/main" val="526655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7243B4-0970-4262-9AA5-972361800BFE}"/>
              </a:ext>
            </a:extLst>
          </p:cNvPr>
          <p:cNvSpPr>
            <a:spLocks noGrp="1"/>
          </p:cNvSpPr>
          <p:nvPr>
            <p:ph type="ctrTitle"/>
          </p:nvPr>
        </p:nvSpPr>
        <p:spPr>
          <a:xfrm>
            <a:off x="1524000" y="1998718"/>
            <a:ext cx="9144000" cy="2387600"/>
          </a:xfrm>
        </p:spPr>
        <p:txBody>
          <a:bodyPr>
            <a:normAutofit/>
          </a:bodyPr>
          <a:lstStyle/>
          <a:p>
            <a:r>
              <a:rPr lang="es-MX" sz="6400" b="1" dirty="0">
                <a:effectLst>
                  <a:outerShdw blurRad="50800" dist="101600" dir="2700000" algn="tl" rotWithShape="0">
                    <a:srgbClr val="00F3B5"/>
                  </a:outerShdw>
                </a:effectLst>
                <a:latin typeface="Prompt" panose="00000500000000000000" pitchFamily="2" charset="-34"/>
                <a:cs typeface="Prompt" panose="00000500000000000000" pitchFamily="2" charset="-34"/>
              </a:rPr>
              <a:t>MUCHAS GRACIAS POR SU ATENCIÓN</a:t>
            </a:r>
            <a:endParaRPr lang="es-PE" sz="6400" b="1" dirty="0">
              <a:effectLst>
                <a:outerShdw blurRad="50800" dist="101600" dir="2700000" algn="tl" rotWithShape="0">
                  <a:srgbClr val="00F3B5"/>
                </a:outerShdw>
              </a:effectLst>
              <a:latin typeface="Prompt" panose="00000500000000000000" pitchFamily="2" charset="-34"/>
              <a:cs typeface="Prompt" panose="00000500000000000000" pitchFamily="2" charset="-34"/>
            </a:endParaRPr>
          </a:p>
        </p:txBody>
      </p:sp>
    </p:spTree>
    <p:extLst>
      <p:ext uri="{BB962C8B-B14F-4D97-AF65-F5344CB8AC3E}">
        <p14:creationId xmlns:p14="http://schemas.microsoft.com/office/powerpoint/2010/main" val="2907053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F30CD-6566-41FF-B552-C8015977FB43}"/>
              </a:ext>
            </a:extLst>
          </p:cNvPr>
          <p:cNvSpPr>
            <a:spLocks noGrp="1"/>
          </p:cNvSpPr>
          <p:nvPr>
            <p:ph type="title"/>
          </p:nvPr>
        </p:nvSpPr>
        <p:spPr>
          <a:xfrm>
            <a:off x="838200" y="365125"/>
            <a:ext cx="7377332" cy="1325563"/>
          </a:xfrm>
        </p:spPr>
        <p:txBody>
          <a:bodyPr/>
          <a:lstStyle/>
          <a:p>
            <a:pPr algn="just"/>
            <a:r>
              <a:rPr lang="es-MX" b="1" dirty="0"/>
              <a:t>Principios de dirección y control de proyectos</a:t>
            </a:r>
            <a:endParaRPr lang="es-PE" b="1" dirty="0"/>
          </a:p>
        </p:txBody>
      </p:sp>
      <p:sp>
        <p:nvSpPr>
          <p:cNvPr id="3" name="Marcador de contenido 2">
            <a:extLst>
              <a:ext uri="{FF2B5EF4-FFF2-40B4-BE49-F238E27FC236}">
                <a16:creationId xmlns:a16="http://schemas.microsoft.com/office/drawing/2014/main" id="{196210DC-209E-4392-BE5E-27B1DEB5BA2E}"/>
              </a:ext>
            </a:extLst>
          </p:cNvPr>
          <p:cNvSpPr>
            <a:spLocks noGrp="1"/>
          </p:cNvSpPr>
          <p:nvPr>
            <p:ph idx="1"/>
          </p:nvPr>
        </p:nvSpPr>
        <p:spPr/>
        <p:txBody>
          <a:bodyPr>
            <a:normAutofit/>
          </a:bodyPr>
          <a:lstStyle/>
          <a:p>
            <a:pPr marL="0" indent="0" algn="just">
              <a:lnSpc>
                <a:spcPct val="120000"/>
              </a:lnSpc>
              <a:buNone/>
            </a:pPr>
            <a:r>
              <a:rPr lang="es-MX" dirty="0"/>
              <a:t>La dirección de proyectos es una disciplina fundamental para lograr el éxito en cualquier proyecto empresarial. El PMBOK® es un estándar reconocido a nivel mundial que proporciona las mejores prácticas para la gestión de proyectos.</a:t>
            </a:r>
          </a:p>
          <a:p>
            <a:pPr marL="0" indent="0" algn="just">
              <a:lnSpc>
                <a:spcPct val="120000"/>
              </a:lnSpc>
              <a:buNone/>
            </a:pPr>
            <a:r>
              <a:rPr lang="es-MX" dirty="0"/>
              <a:t>La 7ma Edición del PMBOK® incluye 12 principios que guían la dirección de proyectos hacia el éxito. Estos principios se centran en aspectos clave como el valor para las partes interesadas, el liderazgo efectivo, la adaptabilidad, la gestión de riesgos y la calidad.</a:t>
            </a:r>
            <a:endParaRPr lang="es-PE" dirty="0"/>
          </a:p>
        </p:txBody>
      </p:sp>
    </p:spTree>
    <p:extLst>
      <p:ext uri="{BB962C8B-B14F-4D97-AF65-F5344CB8AC3E}">
        <p14:creationId xmlns:p14="http://schemas.microsoft.com/office/powerpoint/2010/main" val="4008659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7B2DB-A0F6-402F-AFB5-17A1BB8A3B18}"/>
              </a:ext>
            </a:extLst>
          </p:cNvPr>
          <p:cNvSpPr>
            <a:spLocks noGrp="1"/>
          </p:cNvSpPr>
          <p:nvPr>
            <p:ph type="title"/>
          </p:nvPr>
        </p:nvSpPr>
        <p:spPr>
          <a:xfrm>
            <a:off x="838201" y="365125"/>
            <a:ext cx="7686821" cy="1325563"/>
          </a:xfrm>
        </p:spPr>
        <p:txBody>
          <a:bodyPr/>
          <a:lstStyle/>
          <a:p>
            <a:pPr algn="just"/>
            <a:r>
              <a:rPr lang="es-MX" b="1" dirty="0"/>
              <a:t>Principios de dirección y control de proyectos</a:t>
            </a:r>
            <a:endParaRPr lang="es-PE" dirty="0"/>
          </a:p>
        </p:txBody>
      </p:sp>
      <p:graphicFrame>
        <p:nvGraphicFramePr>
          <p:cNvPr id="18" name="Tabla 18">
            <a:extLst>
              <a:ext uri="{FF2B5EF4-FFF2-40B4-BE49-F238E27FC236}">
                <a16:creationId xmlns:a16="http://schemas.microsoft.com/office/drawing/2014/main" id="{F7C940A8-DB70-4F6B-90B4-CFF0813810C4}"/>
              </a:ext>
            </a:extLst>
          </p:cNvPr>
          <p:cNvGraphicFramePr>
            <a:graphicFrameLocks noGrp="1"/>
          </p:cNvGraphicFramePr>
          <p:nvPr>
            <p:ph idx="1"/>
            <p:extLst>
              <p:ext uri="{D42A27DB-BD31-4B8C-83A1-F6EECF244321}">
                <p14:modId xmlns:p14="http://schemas.microsoft.com/office/powerpoint/2010/main" val="470584101"/>
              </p:ext>
            </p:extLst>
          </p:nvPr>
        </p:nvGraphicFramePr>
        <p:xfrm>
          <a:off x="1048044" y="2259428"/>
          <a:ext cx="6351562" cy="3848295"/>
        </p:xfrm>
        <a:graphic>
          <a:graphicData uri="http://schemas.openxmlformats.org/drawingml/2006/table">
            <a:tbl>
              <a:tblPr firstRow="1" bandRow="1">
                <a:tableStyleId>{5C22544A-7EE6-4342-B048-85BDC9FD1C3A}</a:tableStyleId>
              </a:tblPr>
              <a:tblGrid>
                <a:gridCol w="6351562">
                  <a:extLst>
                    <a:ext uri="{9D8B030D-6E8A-4147-A177-3AD203B41FA5}">
                      <a16:colId xmlns:a16="http://schemas.microsoft.com/office/drawing/2014/main" val="570173744"/>
                    </a:ext>
                  </a:extLst>
                </a:gridCol>
              </a:tblGrid>
              <a:tr h="708855">
                <a:tc>
                  <a:txBody>
                    <a:bodyPr/>
                    <a:lstStyle/>
                    <a:p>
                      <a:r>
                        <a:rPr lang="es-MX" sz="2500" spc="100" baseline="0" dirty="0">
                          <a:solidFill>
                            <a:srgbClr val="00F3B5"/>
                          </a:solidFill>
                          <a:latin typeface="Prompt" panose="00000500000000000000" pitchFamily="2" charset="-34"/>
                          <a:cs typeface="Prompt" panose="00000500000000000000" pitchFamily="2" charset="-34"/>
                        </a:rPr>
                        <a:t>1. ADMINISTRACIÓN</a:t>
                      </a:r>
                      <a:endParaRPr lang="es-PE" sz="2500" spc="100" baseline="0" dirty="0">
                        <a:solidFill>
                          <a:srgbClr val="00F3B5"/>
                        </a:solidFill>
                        <a:latin typeface="Prompt" panose="00000500000000000000" pitchFamily="2" charset="-34"/>
                        <a:cs typeface="Prompt" panose="00000500000000000000" pitchFamily="2" charset="-34"/>
                      </a:endParaRPr>
                    </a:p>
                  </a:txBody>
                  <a:tcPr anchor="ctr">
                    <a:solidFill>
                      <a:schemeClr val="tx1">
                        <a:lumMod val="95000"/>
                        <a:lumOff val="5000"/>
                      </a:schemeClr>
                    </a:solidFill>
                  </a:tcPr>
                </a:tc>
                <a:extLst>
                  <a:ext uri="{0D108BD9-81ED-4DB2-BD59-A6C34878D82A}">
                    <a16:rowId xmlns:a16="http://schemas.microsoft.com/office/drawing/2014/main" val="384786677"/>
                  </a:ext>
                </a:extLst>
              </a:tr>
              <a:tr h="2428272">
                <a:tc>
                  <a:txBody>
                    <a:bodyPr/>
                    <a:lstStyle/>
                    <a:p>
                      <a:pPr algn="just"/>
                      <a:r>
                        <a:rPr lang="es-MX" sz="2500" dirty="0"/>
                        <a:t>Los administradores actúan de manera responsable para llevar a cabo las actividades con integridad, cuidado y confiabilidad, mientras mantienen el cumplimiento de las pautas internas y externas. Demuestran un amplio compromiso con los impactos financieros, sociales y ambientales de los proyectos a los que prestan soporte.</a:t>
                      </a:r>
                      <a:endParaRPr lang="es-PE" sz="2500" dirty="0"/>
                    </a:p>
                  </a:txBody>
                  <a:tcPr>
                    <a:gradFill flip="none" rotWithShape="1">
                      <a:gsLst>
                        <a:gs pos="0">
                          <a:srgbClr val="00F3B5">
                            <a:tint val="66000"/>
                            <a:satMod val="160000"/>
                          </a:srgbClr>
                        </a:gs>
                        <a:gs pos="50000">
                          <a:srgbClr val="00F3B5">
                            <a:tint val="44500"/>
                            <a:satMod val="160000"/>
                          </a:srgbClr>
                        </a:gs>
                        <a:gs pos="100000">
                          <a:srgbClr val="00F3B5">
                            <a:tint val="23500"/>
                            <a:satMod val="160000"/>
                          </a:srgbClr>
                        </a:gs>
                      </a:gsLst>
                      <a:path path="circle">
                        <a:fillToRect l="50000" t="50000" r="50000" b="50000"/>
                      </a:path>
                      <a:tileRect/>
                    </a:gradFill>
                  </a:tcPr>
                </a:tc>
                <a:extLst>
                  <a:ext uri="{0D108BD9-81ED-4DB2-BD59-A6C34878D82A}">
                    <a16:rowId xmlns:a16="http://schemas.microsoft.com/office/drawing/2014/main" val="2907888280"/>
                  </a:ext>
                </a:extLst>
              </a:tr>
            </a:tbl>
          </a:graphicData>
        </a:graphic>
      </p:graphicFrame>
      <p:pic>
        <p:nvPicPr>
          <p:cNvPr id="19" name="Imagen 18">
            <a:extLst>
              <a:ext uri="{FF2B5EF4-FFF2-40B4-BE49-F238E27FC236}">
                <a16:creationId xmlns:a16="http://schemas.microsoft.com/office/drawing/2014/main" id="{8AA1A828-C3F8-445F-8657-7000830C5070}"/>
              </a:ext>
            </a:extLst>
          </p:cNvPr>
          <p:cNvPicPr>
            <a:picLocks noChangeAspect="1"/>
          </p:cNvPicPr>
          <p:nvPr/>
        </p:nvPicPr>
        <p:blipFill>
          <a:blip r:embed="rId2"/>
          <a:stretch>
            <a:fillRect/>
          </a:stretch>
        </p:blipFill>
        <p:spPr>
          <a:xfrm>
            <a:off x="7683038" y="3221500"/>
            <a:ext cx="4228249" cy="1997613"/>
          </a:xfrm>
          <a:prstGeom prst="rect">
            <a:avLst/>
          </a:prstGeom>
        </p:spPr>
      </p:pic>
    </p:spTree>
    <p:extLst>
      <p:ext uri="{BB962C8B-B14F-4D97-AF65-F5344CB8AC3E}">
        <p14:creationId xmlns:p14="http://schemas.microsoft.com/office/powerpoint/2010/main" val="3074702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7B2DB-A0F6-402F-AFB5-17A1BB8A3B18}"/>
              </a:ext>
            </a:extLst>
          </p:cNvPr>
          <p:cNvSpPr>
            <a:spLocks noGrp="1"/>
          </p:cNvSpPr>
          <p:nvPr>
            <p:ph type="title"/>
          </p:nvPr>
        </p:nvSpPr>
        <p:spPr>
          <a:xfrm>
            <a:off x="838201" y="365125"/>
            <a:ext cx="7686821" cy="1325563"/>
          </a:xfrm>
        </p:spPr>
        <p:txBody>
          <a:bodyPr/>
          <a:lstStyle/>
          <a:p>
            <a:pPr algn="just"/>
            <a:r>
              <a:rPr lang="es-MX" b="1" dirty="0"/>
              <a:t>Principios de dirección y control de proyectos</a:t>
            </a:r>
            <a:endParaRPr lang="es-PE" dirty="0"/>
          </a:p>
        </p:txBody>
      </p:sp>
      <p:graphicFrame>
        <p:nvGraphicFramePr>
          <p:cNvPr id="18" name="Tabla 18">
            <a:extLst>
              <a:ext uri="{FF2B5EF4-FFF2-40B4-BE49-F238E27FC236}">
                <a16:creationId xmlns:a16="http://schemas.microsoft.com/office/drawing/2014/main" id="{F7C940A8-DB70-4F6B-90B4-CFF0813810C4}"/>
              </a:ext>
            </a:extLst>
          </p:cNvPr>
          <p:cNvGraphicFramePr>
            <a:graphicFrameLocks noGrp="1"/>
          </p:cNvGraphicFramePr>
          <p:nvPr>
            <p:ph idx="1"/>
            <p:extLst>
              <p:ext uri="{D42A27DB-BD31-4B8C-83A1-F6EECF244321}">
                <p14:modId xmlns:p14="http://schemas.microsoft.com/office/powerpoint/2010/main" val="875441986"/>
              </p:ext>
            </p:extLst>
          </p:nvPr>
        </p:nvGraphicFramePr>
        <p:xfrm>
          <a:off x="1048044" y="2259428"/>
          <a:ext cx="6351562" cy="3467295"/>
        </p:xfrm>
        <a:graphic>
          <a:graphicData uri="http://schemas.openxmlformats.org/drawingml/2006/table">
            <a:tbl>
              <a:tblPr firstRow="1" bandRow="1">
                <a:tableStyleId>{5C22544A-7EE6-4342-B048-85BDC9FD1C3A}</a:tableStyleId>
              </a:tblPr>
              <a:tblGrid>
                <a:gridCol w="6351562">
                  <a:extLst>
                    <a:ext uri="{9D8B030D-6E8A-4147-A177-3AD203B41FA5}">
                      <a16:colId xmlns:a16="http://schemas.microsoft.com/office/drawing/2014/main" val="570173744"/>
                    </a:ext>
                  </a:extLst>
                </a:gridCol>
              </a:tblGrid>
              <a:tr h="708855">
                <a:tc>
                  <a:txBody>
                    <a:bodyPr/>
                    <a:lstStyle/>
                    <a:p>
                      <a:r>
                        <a:rPr lang="es-MX" sz="2500" spc="100" baseline="0" dirty="0">
                          <a:solidFill>
                            <a:srgbClr val="00F3B5"/>
                          </a:solidFill>
                          <a:latin typeface="Prompt" panose="00000500000000000000" pitchFamily="2" charset="-34"/>
                          <a:cs typeface="Prompt" panose="00000500000000000000" pitchFamily="2" charset="-34"/>
                        </a:rPr>
                        <a:t>2. EQUIPO</a:t>
                      </a:r>
                      <a:endParaRPr lang="es-PE" sz="2500" spc="100" baseline="0" dirty="0">
                        <a:solidFill>
                          <a:srgbClr val="00F3B5"/>
                        </a:solidFill>
                        <a:latin typeface="Prompt" panose="00000500000000000000" pitchFamily="2" charset="-34"/>
                        <a:cs typeface="Prompt" panose="00000500000000000000" pitchFamily="2" charset="-34"/>
                      </a:endParaRPr>
                    </a:p>
                  </a:txBody>
                  <a:tcPr anchor="ctr">
                    <a:solidFill>
                      <a:schemeClr val="tx1">
                        <a:lumMod val="95000"/>
                        <a:lumOff val="5000"/>
                      </a:schemeClr>
                    </a:solidFill>
                  </a:tcPr>
                </a:tc>
                <a:extLst>
                  <a:ext uri="{0D108BD9-81ED-4DB2-BD59-A6C34878D82A}">
                    <a16:rowId xmlns:a16="http://schemas.microsoft.com/office/drawing/2014/main" val="384786677"/>
                  </a:ext>
                </a:extLst>
              </a:tr>
              <a:tr h="2428272">
                <a:tc>
                  <a:txBody>
                    <a:bodyPr/>
                    <a:lstStyle/>
                    <a:p>
                      <a:pPr algn="just"/>
                      <a:r>
                        <a:rPr lang="es-MX" sz="2500" dirty="0"/>
                        <a:t>Los equipos de proyecto están conformados por personas que poseen diversas habilidades, conocimiento y experiencia. Los equipos de proyecto que trabajan en colaboración pueden lograr un objetivo compartido de manera mas efectiva y eficiente que las personas que trabajan por su cuenta.</a:t>
                      </a:r>
                      <a:endParaRPr lang="es-PE" sz="2500" dirty="0"/>
                    </a:p>
                  </a:txBody>
                  <a:tcPr>
                    <a:gradFill flip="none" rotWithShape="1">
                      <a:gsLst>
                        <a:gs pos="0">
                          <a:srgbClr val="00F3B5">
                            <a:tint val="66000"/>
                            <a:satMod val="160000"/>
                          </a:srgbClr>
                        </a:gs>
                        <a:gs pos="50000">
                          <a:srgbClr val="00F3B5">
                            <a:tint val="44500"/>
                            <a:satMod val="160000"/>
                          </a:srgbClr>
                        </a:gs>
                        <a:gs pos="100000">
                          <a:srgbClr val="00F3B5">
                            <a:tint val="23500"/>
                            <a:satMod val="160000"/>
                          </a:srgbClr>
                        </a:gs>
                      </a:gsLst>
                      <a:path path="circle">
                        <a:fillToRect l="50000" t="50000" r="50000" b="50000"/>
                      </a:path>
                      <a:tileRect/>
                    </a:gradFill>
                  </a:tcPr>
                </a:tc>
                <a:extLst>
                  <a:ext uri="{0D108BD9-81ED-4DB2-BD59-A6C34878D82A}">
                    <a16:rowId xmlns:a16="http://schemas.microsoft.com/office/drawing/2014/main" val="2907888280"/>
                  </a:ext>
                </a:extLst>
              </a:tr>
            </a:tbl>
          </a:graphicData>
        </a:graphic>
      </p:graphicFrame>
      <p:pic>
        <p:nvPicPr>
          <p:cNvPr id="3" name="Imagen 2">
            <a:extLst>
              <a:ext uri="{FF2B5EF4-FFF2-40B4-BE49-F238E27FC236}">
                <a16:creationId xmlns:a16="http://schemas.microsoft.com/office/drawing/2014/main" id="{CAC51EAC-CC8F-4035-8A11-5590A40A4EA9}"/>
              </a:ext>
            </a:extLst>
          </p:cNvPr>
          <p:cNvPicPr>
            <a:picLocks noChangeAspect="1"/>
          </p:cNvPicPr>
          <p:nvPr/>
        </p:nvPicPr>
        <p:blipFill>
          <a:blip r:embed="rId2"/>
          <a:stretch>
            <a:fillRect/>
          </a:stretch>
        </p:blipFill>
        <p:spPr>
          <a:xfrm>
            <a:off x="7638757" y="3042334"/>
            <a:ext cx="4220308" cy="2110154"/>
          </a:xfrm>
          <a:prstGeom prst="rect">
            <a:avLst/>
          </a:prstGeom>
        </p:spPr>
      </p:pic>
    </p:spTree>
    <p:extLst>
      <p:ext uri="{BB962C8B-B14F-4D97-AF65-F5344CB8AC3E}">
        <p14:creationId xmlns:p14="http://schemas.microsoft.com/office/powerpoint/2010/main" val="34466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7B2DB-A0F6-402F-AFB5-17A1BB8A3B18}"/>
              </a:ext>
            </a:extLst>
          </p:cNvPr>
          <p:cNvSpPr>
            <a:spLocks noGrp="1"/>
          </p:cNvSpPr>
          <p:nvPr>
            <p:ph type="title"/>
          </p:nvPr>
        </p:nvSpPr>
        <p:spPr>
          <a:xfrm>
            <a:off x="838201" y="365125"/>
            <a:ext cx="7686821" cy="1325563"/>
          </a:xfrm>
        </p:spPr>
        <p:txBody>
          <a:bodyPr/>
          <a:lstStyle/>
          <a:p>
            <a:pPr algn="just"/>
            <a:r>
              <a:rPr lang="es-MX" b="1" dirty="0"/>
              <a:t>Principios de dirección y control de proyectos</a:t>
            </a:r>
            <a:endParaRPr lang="es-PE" dirty="0"/>
          </a:p>
        </p:txBody>
      </p:sp>
      <p:graphicFrame>
        <p:nvGraphicFramePr>
          <p:cNvPr id="18" name="Tabla 18">
            <a:extLst>
              <a:ext uri="{FF2B5EF4-FFF2-40B4-BE49-F238E27FC236}">
                <a16:creationId xmlns:a16="http://schemas.microsoft.com/office/drawing/2014/main" id="{F7C940A8-DB70-4F6B-90B4-CFF0813810C4}"/>
              </a:ext>
            </a:extLst>
          </p:cNvPr>
          <p:cNvGraphicFramePr>
            <a:graphicFrameLocks noGrp="1"/>
          </p:cNvGraphicFramePr>
          <p:nvPr>
            <p:ph idx="1"/>
            <p:extLst>
              <p:ext uri="{D42A27DB-BD31-4B8C-83A1-F6EECF244321}">
                <p14:modId xmlns:p14="http://schemas.microsoft.com/office/powerpoint/2010/main" val="3749962878"/>
              </p:ext>
            </p:extLst>
          </p:nvPr>
        </p:nvGraphicFramePr>
        <p:xfrm>
          <a:off x="1048044" y="2259428"/>
          <a:ext cx="6351562" cy="3137127"/>
        </p:xfrm>
        <a:graphic>
          <a:graphicData uri="http://schemas.openxmlformats.org/drawingml/2006/table">
            <a:tbl>
              <a:tblPr firstRow="1" bandRow="1">
                <a:tableStyleId>{5C22544A-7EE6-4342-B048-85BDC9FD1C3A}</a:tableStyleId>
              </a:tblPr>
              <a:tblGrid>
                <a:gridCol w="6351562">
                  <a:extLst>
                    <a:ext uri="{9D8B030D-6E8A-4147-A177-3AD203B41FA5}">
                      <a16:colId xmlns:a16="http://schemas.microsoft.com/office/drawing/2014/main" val="570173744"/>
                    </a:ext>
                  </a:extLst>
                </a:gridCol>
              </a:tblGrid>
              <a:tr h="708855">
                <a:tc>
                  <a:txBody>
                    <a:bodyPr/>
                    <a:lstStyle/>
                    <a:p>
                      <a:r>
                        <a:rPr lang="es-MX" sz="2500" spc="100" baseline="0" dirty="0">
                          <a:solidFill>
                            <a:srgbClr val="00F3B5"/>
                          </a:solidFill>
                          <a:latin typeface="Prompt" panose="00000500000000000000" pitchFamily="2" charset="-34"/>
                          <a:cs typeface="Prompt" panose="00000500000000000000" pitchFamily="2" charset="-34"/>
                        </a:rPr>
                        <a:t>3. INTERESADOS</a:t>
                      </a:r>
                      <a:endParaRPr lang="es-PE" sz="2500" spc="100" baseline="0" dirty="0">
                        <a:solidFill>
                          <a:srgbClr val="00F3B5"/>
                        </a:solidFill>
                        <a:latin typeface="Prompt" panose="00000500000000000000" pitchFamily="2" charset="-34"/>
                        <a:cs typeface="Prompt" panose="00000500000000000000" pitchFamily="2" charset="-34"/>
                      </a:endParaRPr>
                    </a:p>
                  </a:txBody>
                  <a:tcPr anchor="ctr">
                    <a:solidFill>
                      <a:schemeClr val="tx1">
                        <a:lumMod val="95000"/>
                        <a:lumOff val="5000"/>
                      </a:schemeClr>
                    </a:solidFill>
                  </a:tcPr>
                </a:tc>
                <a:extLst>
                  <a:ext uri="{0D108BD9-81ED-4DB2-BD59-A6C34878D82A}">
                    <a16:rowId xmlns:a16="http://schemas.microsoft.com/office/drawing/2014/main" val="384786677"/>
                  </a:ext>
                </a:extLst>
              </a:tr>
              <a:tr h="2428272">
                <a:tc>
                  <a:txBody>
                    <a:bodyPr/>
                    <a:lstStyle/>
                    <a:p>
                      <a:pPr algn="just"/>
                      <a:r>
                        <a:rPr lang="es-MX" sz="2500" dirty="0"/>
                        <a:t>Involucrar a los interesados de manera proactiva y en la medida necesaria para contribuir al éxito del proyecto y la satisfacción del cliente.</a:t>
                      </a:r>
                      <a:endParaRPr lang="es-PE" sz="2500" dirty="0"/>
                    </a:p>
                  </a:txBody>
                  <a:tcPr>
                    <a:gradFill flip="none" rotWithShape="1">
                      <a:gsLst>
                        <a:gs pos="0">
                          <a:srgbClr val="00F3B5">
                            <a:tint val="66000"/>
                            <a:satMod val="160000"/>
                          </a:srgbClr>
                        </a:gs>
                        <a:gs pos="50000">
                          <a:srgbClr val="00F3B5">
                            <a:tint val="44500"/>
                            <a:satMod val="160000"/>
                          </a:srgbClr>
                        </a:gs>
                        <a:gs pos="100000">
                          <a:srgbClr val="00F3B5">
                            <a:tint val="23500"/>
                            <a:satMod val="160000"/>
                          </a:srgbClr>
                        </a:gs>
                      </a:gsLst>
                      <a:path path="circle">
                        <a:fillToRect l="50000" t="50000" r="50000" b="50000"/>
                      </a:path>
                      <a:tileRect/>
                    </a:gradFill>
                  </a:tcPr>
                </a:tc>
                <a:extLst>
                  <a:ext uri="{0D108BD9-81ED-4DB2-BD59-A6C34878D82A}">
                    <a16:rowId xmlns:a16="http://schemas.microsoft.com/office/drawing/2014/main" val="2907888280"/>
                  </a:ext>
                </a:extLst>
              </a:tr>
            </a:tbl>
          </a:graphicData>
        </a:graphic>
      </p:graphicFrame>
      <p:pic>
        <p:nvPicPr>
          <p:cNvPr id="4" name="Imagen 3">
            <a:extLst>
              <a:ext uri="{FF2B5EF4-FFF2-40B4-BE49-F238E27FC236}">
                <a16:creationId xmlns:a16="http://schemas.microsoft.com/office/drawing/2014/main" id="{927498E6-26B2-4729-A6EF-0C6FC158146D}"/>
              </a:ext>
            </a:extLst>
          </p:cNvPr>
          <p:cNvPicPr>
            <a:picLocks noChangeAspect="1"/>
          </p:cNvPicPr>
          <p:nvPr/>
        </p:nvPicPr>
        <p:blipFill>
          <a:blip r:embed="rId2"/>
          <a:stretch>
            <a:fillRect/>
          </a:stretch>
        </p:blipFill>
        <p:spPr>
          <a:xfrm>
            <a:off x="7693620" y="2486970"/>
            <a:ext cx="4068655" cy="2726153"/>
          </a:xfrm>
          <a:prstGeom prst="rect">
            <a:avLst/>
          </a:prstGeom>
        </p:spPr>
      </p:pic>
    </p:spTree>
    <p:extLst>
      <p:ext uri="{BB962C8B-B14F-4D97-AF65-F5344CB8AC3E}">
        <p14:creationId xmlns:p14="http://schemas.microsoft.com/office/powerpoint/2010/main" val="2365458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7B2DB-A0F6-402F-AFB5-17A1BB8A3B18}"/>
              </a:ext>
            </a:extLst>
          </p:cNvPr>
          <p:cNvSpPr>
            <a:spLocks noGrp="1"/>
          </p:cNvSpPr>
          <p:nvPr>
            <p:ph type="title"/>
          </p:nvPr>
        </p:nvSpPr>
        <p:spPr>
          <a:xfrm>
            <a:off x="838201" y="365125"/>
            <a:ext cx="7686821" cy="1325563"/>
          </a:xfrm>
        </p:spPr>
        <p:txBody>
          <a:bodyPr/>
          <a:lstStyle/>
          <a:p>
            <a:pPr algn="just"/>
            <a:r>
              <a:rPr lang="es-MX" b="1" dirty="0"/>
              <a:t>Principios de dirección y control de proyectos</a:t>
            </a:r>
            <a:endParaRPr lang="es-PE" dirty="0"/>
          </a:p>
        </p:txBody>
      </p:sp>
      <p:graphicFrame>
        <p:nvGraphicFramePr>
          <p:cNvPr id="18" name="Tabla 18">
            <a:extLst>
              <a:ext uri="{FF2B5EF4-FFF2-40B4-BE49-F238E27FC236}">
                <a16:creationId xmlns:a16="http://schemas.microsoft.com/office/drawing/2014/main" id="{F7C940A8-DB70-4F6B-90B4-CFF0813810C4}"/>
              </a:ext>
            </a:extLst>
          </p:cNvPr>
          <p:cNvGraphicFramePr>
            <a:graphicFrameLocks noGrp="1"/>
          </p:cNvGraphicFramePr>
          <p:nvPr>
            <p:ph idx="1"/>
            <p:extLst>
              <p:ext uri="{D42A27DB-BD31-4B8C-83A1-F6EECF244321}">
                <p14:modId xmlns:p14="http://schemas.microsoft.com/office/powerpoint/2010/main" val="4217087450"/>
              </p:ext>
            </p:extLst>
          </p:nvPr>
        </p:nvGraphicFramePr>
        <p:xfrm>
          <a:off x="1048044" y="2259428"/>
          <a:ext cx="6351562" cy="3137127"/>
        </p:xfrm>
        <a:graphic>
          <a:graphicData uri="http://schemas.openxmlformats.org/drawingml/2006/table">
            <a:tbl>
              <a:tblPr firstRow="1" bandRow="1">
                <a:tableStyleId>{5C22544A-7EE6-4342-B048-85BDC9FD1C3A}</a:tableStyleId>
              </a:tblPr>
              <a:tblGrid>
                <a:gridCol w="6351562">
                  <a:extLst>
                    <a:ext uri="{9D8B030D-6E8A-4147-A177-3AD203B41FA5}">
                      <a16:colId xmlns:a16="http://schemas.microsoft.com/office/drawing/2014/main" val="570173744"/>
                    </a:ext>
                  </a:extLst>
                </a:gridCol>
              </a:tblGrid>
              <a:tr h="708855">
                <a:tc>
                  <a:txBody>
                    <a:bodyPr/>
                    <a:lstStyle/>
                    <a:p>
                      <a:r>
                        <a:rPr lang="es-MX" sz="2500" spc="100" baseline="0" dirty="0">
                          <a:solidFill>
                            <a:srgbClr val="00F3B5"/>
                          </a:solidFill>
                          <a:latin typeface="Prompt" panose="00000500000000000000" pitchFamily="2" charset="-34"/>
                          <a:cs typeface="Prompt" panose="00000500000000000000" pitchFamily="2" charset="-34"/>
                        </a:rPr>
                        <a:t>4. VALOR</a:t>
                      </a:r>
                      <a:endParaRPr lang="es-PE" sz="2500" spc="100" baseline="0" dirty="0">
                        <a:solidFill>
                          <a:srgbClr val="00F3B5"/>
                        </a:solidFill>
                        <a:latin typeface="Prompt" panose="00000500000000000000" pitchFamily="2" charset="-34"/>
                        <a:cs typeface="Prompt" panose="00000500000000000000" pitchFamily="2" charset="-34"/>
                      </a:endParaRPr>
                    </a:p>
                  </a:txBody>
                  <a:tcPr anchor="ctr">
                    <a:solidFill>
                      <a:schemeClr val="tx1">
                        <a:lumMod val="95000"/>
                        <a:lumOff val="5000"/>
                      </a:schemeClr>
                    </a:solidFill>
                  </a:tcPr>
                </a:tc>
                <a:extLst>
                  <a:ext uri="{0D108BD9-81ED-4DB2-BD59-A6C34878D82A}">
                    <a16:rowId xmlns:a16="http://schemas.microsoft.com/office/drawing/2014/main" val="384786677"/>
                  </a:ext>
                </a:extLst>
              </a:tr>
              <a:tr h="2428272">
                <a:tc>
                  <a:txBody>
                    <a:bodyPr/>
                    <a:lstStyle/>
                    <a:p>
                      <a:pPr algn="just"/>
                      <a:r>
                        <a:rPr lang="es-MX" sz="2500" dirty="0"/>
                        <a:t>Evaluar y ajustar continuamente la alineación del proyecto con los objetivos de negocio y con los beneficios y el valor previstos.</a:t>
                      </a:r>
                      <a:endParaRPr lang="es-PE" sz="2500" dirty="0"/>
                    </a:p>
                  </a:txBody>
                  <a:tcPr>
                    <a:gradFill flip="none" rotWithShape="1">
                      <a:gsLst>
                        <a:gs pos="0">
                          <a:srgbClr val="00F3B5">
                            <a:tint val="66000"/>
                            <a:satMod val="160000"/>
                          </a:srgbClr>
                        </a:gs>
                        <a:gs pos="50000">
                          <a:srgbClr val="00F3B5">
                            <a:tint val="44500"/>
                            <a:satMod val="160000"/>
                          </a:srgbClr>
                        </a:gs>
                        <a:gs pos="100000">
                          <a:srgbClr val="00F3B5">
                            <a:tint val="23500"/>
                            <a:satMod val="160000"/>
                          </a:srgbClr>
                        </a:gs>
                      </a:gsLst>
                      <a:path path="circle">
                        <a:fillToRect l="50000" t="50000" r="50000" b="50000"/>
                      </a:path>
                      <a:tileRect/>
                    </a:gradFill>
                  </a:tcPr>
                </a:tc>
                <a:extLst>
                  <a:ext uri="{0D108BD9-81ED-4DB2-BD59-A6C34878D82A}">
                    <a16:rowId xmlns:a16="http://schemas.microsoft.com/office/drawing/2014/main" val="2907888280"/>
                  </a:ext>
                </a:extLst>
              </a:tr>
            </a:tbl>
          </a:graphicData>
        </a:graphic>
      </p:graphicFrame>
      <p:pic>
        <p:nvPicPr>
          <p:cNvPr id="3" name="Imagen 2">
            <a:extLst>
              <a:ext uri="{FF2B5EF4-FFF2-40B4-BE49-F238E27FC236}">
                <a16:creationId xmlns:a16="http://schemas.microsoft.com/office/drawing/2014/main" id="{82699977-1E54-4250-850D-7901094B9CCC}"/>
              </a:ext>
            </a:extLst>
          </p:cNvPr>
          <p:cNvPicPr>
            <a:picLocks noChangeAspect="1"/>
          </p:cNvPicPr>
          <p:nvPr/>
        </p:nvPicPr>
        <p:blipFill rotWithShape="1">
          <a:blip r:embed="rId2"/>
          <a:srcRect l="23769" r="2385"/>
          <a:stretch/>
        </p:blipFill>
        <p:spPr>
          <a:xfrm>
            <a:off x="7737230" y="2579053"/>
            <a:ext cx="4107767" cy="2406246"/>
          </a:xfrm>
          <a:prstGeom prst="rect">
            <a:avLst/>
          </a:prstGeom>
        </p:spPr>
      </p:pic>
    </p:spTree>
    <p:extLst>
      <p:ext uri="{BB962C8B-B14F-4D97-AF65-F5344CB8AC3E}">
        <p14:creationId xmlns:p14="http://schemas.microsoft.com/office/powerpoint/2010/main" val="1982406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7B2DB-A0F6-402F-AFB5-17A1BB8A3B18}"/>
              </a:ext>
            </a:extLst>
          </p:cNvPr>
          <p:cNvSpPr>
            <a:spLocks noGrp="1"/>
          </p:cNvSpPr>
          <p:nvPr>
            <p:ph type="title"/>
          </p:nvPr>
        </p:nvSpPr>
        <p:spPr>
          <a:xfrm>
            <a:off x="838201" y="365125"/>
            <a:ext cx="7686821" cy="1325563"/>
          </a:xfrm>
        </p:spPr>
        <p:txBody>
          <a:bodyPr/>
          <a:lstStyle/>
          <a:p>
            <a:pPr algn="just"/>
            <a:r>
              <a:rPr lang="es-MX" b="1" dirty="0"/>
              <a:t>Principios de dirección y control de proyectos</a:t>
            </a:r>
            <a:endParaRPr lang="es-PE" dirty="0"/>
          </a:p>
        </p:txBody>
      </p:sp>
      <p:graphicFrame>
        <p:nvGraphicFramePr>
          <p:cNvPr id="18" name="Tabla 18">
            <a:extLst>
              <a:ext uri="{FF2B5EF4-FFF2-40B4-BE49-F238E27FC236}">
                <a16:creationId xmlns:a16="http://schemas.microsoft.com/office/drawing/2014/main" id="{F7C940A8-DB70-4F6B-90B4-CFF0813810C4}"/>
              </a:ext>
            </a:extLst>
          </p:cNvPr>
          <p:cNvGraphicFramePr>
            <a:graphicFrameLocks noGrp="1"/>
          </p:cNvGraphicFramePr>
          <p:nvPr>
            <p:ph idx="1"/>
            <p:extLst>
              <p:ext uri="{D42A27DB-BD31-4B8C-83A1-F6EECF244321}">
                <p14:modId xmlns:p14="http://schemas.microsoft.com/office/powerpoint/2010/main" val="2702059642"/>
              </p:ext>
            </p:extLst>
          </p:nvPr>
        </p:nvGraphicFramePr>
        <p:xfrm>
          <a:off x="1048044" y="2259428"/>
          <a:ext cx="6351562" cy="3137127"/>
        </p:xfrm>
        <a:graphic>
          <a:graphicData uri="http://schemas.openxmlformats.org/drawingml/2006/table">
            <a:tbl>
              <a:tblPr firstRow="1" bandRow="1">
                <a:tableStyleId>{5C22544A-7EE6-4342-B048-85BDC9FD1C3A}</a:tableStyleId>
              </a:tblPr>
              <a:tblGrid>
                <a:gridCol w="6351562">
                  <a:extLst>
                    <a:ext uri="{9D8B030D-6E8A-4147-A177-3AD203B41FA5}">
                      <a16:colId xmlns:a16="http://schemas.microsoft.com/office/drawing/2014/main" val="570173744"/>
                    </a:ext>
                  </a:extLst>
                </a:gridCol>
              </a:tblGrid>
              <a:tr h="708855">
                <a:tc>
                  <a:txBody>
                    <a:bodyPr/>
                    <a:lstStyle/>
                    <a:p>
                      <a:r>
                        <a:rPr lang="es-MX" sz="2500" spc="100" baseline="0" dirty="0">
                          <a:solidFill>
                            <a:srgbClr val="00F3B5"/>
                          </a:solidFill>
                          <a:latin typeface="Prompt" panose="00000500000000000000" pitchFamily="2" charset="-34"/>
                          <a:cs typeface="Prompt" panose="00000500000000000000" pitchFamily="2" charset="-34"/>
                        </a:rPr>
                        <a:t>5. PENSAMIENTO SISTEMICO</a:t>
                      </a:r>
                      <a:endParaRPr lang="es-PE" sz="2500" spc="100" baseline="0" dirty="0">
                        <a:solidFill>
                          <a:srgbClr val="00F3B5"/>
                        </a:solidFill>
                        <a:latin typeface="Prompt" panose="00000500000000000000" pitchFamily="2" charset="-34"/>
                        <a:cs typeface="Prompt" panose="00000500000000000000" pitchFamily="2" charset="-34"/>
                      </a:endParaRPr>
                    </a:p>
                  </a:txBody>
                  <a:tcPr anchor="ctr">
                    <a:solidFill>
                      <a:schemeClr val="tx1">
                        <a:lumMod val="95000"/>
                        <a:lumOff val="5000"/>
                      </a:schemeClr>
                    </a:solidFill>
                  </a:tcPr>
                </a:tc>
                <a:extLst>
                  <a:ext uri="{0D108BD9-81ED-4DB2-BD59-A6C34878D82A}">
                    <a16:rowId xmlns:a16="http://schemas.microsoft.com/office/drawing/2014/main" val="384786677"/>
                  </a:ext>
                </a:extLst>
              </a:tr>
              <a:tr h="2428272">
                <a:tc>
                  <a:txBody>
                    <a:bodyPr/>
                    <a:lstStyle/>
                    <a:p>
                      <a:pPr algn="just"/>
                      <a:r>
                        <a:rPr lang="es-MX" sz="2500" dirty="0"/>
                        <a:t>Reconocer, evaluar y responder a las circunstancias dinámicas dentro y alrededor del proyecto de una manera holística con el fin de afectar positivamente el desempeño del mismo.</a:t>
                      </a:r>
                      <a:endParaRPr lang="es-PE" sz="2500" dirty="0"/>
                    </a:p>
                  </a:txBody>
                  <a:tcPr>
                    <a:gradFill flip="none" rotWithShape="1">
                      <a:gsLst>
                        <a:gs pos="0">
                          <a:srgbClr val="00F3B5">
                            <a:tint val="66000"/>
                            <a:satMod val="160000"/>
                          </a:srgbClr>
                        </a:gs>
                        <a:gs pos="50000">
                          <a:srgbClr val="00F3B5">
                            <a:tint val="44500"/>
                            <a:satMod val="160000"/>
                          </a:srgbClr>
                        </a:gs>
                        <a:gs pos="100000">
                          <a:srgbClr val="00F3B5">
                            <a:tint val="23500"/>
                            <a:satMod val="160000"/>
                          </a:srgbClr>
                        </a:gs>
                      </a:gsLst>
                      <a:path path="circle">
                        <a:fillToRect l="50000" t="50000" r="50000" b="50000"/>
                      </a:path>
                      <a:tileRect/>
                    </a:gradFill>
                  </a:tcPr>
                </a:tc>
                <a:extLst>
                  <a:ext uri="{0D108BD9-81ED-4DB2-BD59-A6C34878D82A}">
                    <a16:rowId xmlns:a16="http://schemas.microsoft.com/office/drawing/2014/main" val="2907888280"/>
                  </a:ext>
                </a:extLst>
              </a:tr>
            </a:tbl>
          </a:graphicData>
        </a:graphic>
      </p:graphicFrame>
      <p:pic>
        <p:nvPicPr>
          <p:cNvPr id="4" name="Imagen 3">
            <a:extLst>
              <a:ext uri="{FF2B5EF4-FFF2-40B4-BE49-F238E27FC236}">
                <a16:creationId xmlns:a16="http://schemas.microsoft.com/office/drawing/2014/main" id="{3B27C7AF-AE41-4A7E-BAA4-FE63F5432873}"/>
              </a:ext>
            </a:extLst>
          </p:cNvPr>
          <p:cNvPicPr>
            <a:picLocks noChangeAspect="1"/>
          </p:cNvPicPr>
          <p:nvPr/>
        </p:nvPicPr>
        <p:blipFill>
          <a:blip r:embed="rId2"/>
          <a:stretch>
            <a:fillRect/>
          </a:stretch>
        </p:blipFill>
        <p:spPr>
          <a:xfrm>
            <a:off x="7523871" y="2701403"/>
            <a:ext cx="4506350" cy="2253175"/>
          </a:xfrm>
          <a:prstGeom prst="rect">
            <a:avLst/>
          </a:prstGeom>
        </p:spPr>
      </p:pic>
    </p:spTree>
    <p:extLst>
      <p:ext uri="{BB962C8B-B14F-4D97-AF65-F5344CB8AC3E}">
        <p14:creationId xmlns:p14="http://schemas.microsoft.com/office/powerpoint/2010/main" val="253202105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1166</TotalTime>
  <Words>1938</Words>
  <Application>Microsoft Office PowerPoint</Application>
  <PresentationFormat>Panorámica</PresentationFormat>
  <Paragraphs>147</Paragraphs>
  <Slides>38</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38</vt:i4>
      </vt:variant>
    </vt:vector>
  </HeadingPairs>
  <TitlesOfParts>
    <vt:vector size="43" baseType="lpstr">
      <vt:lpstr>Arial</vt:lpstr>
      <vt:lpstr>Calibri</vt:lpstr>
      <vt:lpstr>Calibri Light</vt:lpstr>
      <vt:lpstr>Prompt</vt:lpstr>
      <vt:lpstr>Tema de Office</vt:lpstr>
      <vt:lpstr>Presentación de PowerPoint</vt:lpstr>
      <vt:lpstr>Presentación de PowerPoint</vt:lpstr>
      <vt:lpstr>Módulo 1</vt:lpstr>
      <vt:lpstr>Principios de dirección y control de proyectos</vt:lpstr>
      <vt:lpstr>Principios de dirección y control de proyectos</vt:lpstr>
      <vt:lpstr>Principios de dirección y control de proyectos</vt:lpstr>
      <vt:lpstr>Principios de dirección y control de proyectos</vt:lpstr>
      <vt:lpstr>Principios de dirección y control de proyectos</vt:lpstr>
      <vt:lpstr>Principios de dirección y control de proyectos</vt:lpstr>
      <vt:lpstr>Principios de dirección y control de proyectos</vt:lpstr>
      <vt:lpstr>Principios de dirección y control de proyectos</vt:lpstr>
      <vt:lpstr>Principios de dirección y control de proyectos</vt:lpstr>
      <vt:lpstr>Principios de dirección y control de proyectos</vt:lpstr>
      <vt:lpstr>Principios de dirección y control de proyectos</vt:lpstr>
      <vt:lpstr>Principios de dirección y control de proyectos</vt:lpstr>
      <vt:lpstr>Principios de dirección y control de proyectos</vt:lpstr>
      <vt:lpstr>Los costos y su clasificación en un proyecto de construcción</vt:lpstr>
      <vt:lpstr>Los costos y su clasificación en un proyecto de construcción</vt:lpstr>
      <vt:lpstr>Presupuesto Meta</vt:lpstr>
      <vt:lpstr>Presupuesto Meta</vt:lpstr>
      <vt:lpstr>Presupuesto Meta</vt:lpstr>
      <vt:lpstr>Presupuesto Meta</vt:lpstr>
      <vt:lpstr>Presupuesto Meta</vt:lpstr>
      <vt:lpstr>Presupuesto Meta</vt:lpstr>
      <vt:lpstr>Presupuesto Meta</vt:lpstr>
      <vt:lpstr>Presupuesto Meta</vt:lpstr>
      <vt:lpstr>Presupuesto Meta</vt:lpstr>
      <vt:lpstr>Presupuesto Meta</vt:lpstr>
      <vt:lpstr>Presupuesto Meta</vt:lpstr>
      <vt:lpstr>Presupuesto Meta</vt:lpstr>
      <vt:lpstr>Presupuesto Meta</vt:lpstr>
      <vt:lpstr>Presupuesto Meta</vt:lpstr>
      <vt:lpstr>Presupuesto Meta</vt:lpstr>
      <vt:lpstr>Presupuesto Meta</vt:lpstr>
      <vt:lpstr>Presupuesto Meta</vt:lpstr>
      <vt:lpstr>Presupuesto Meta</vt:lpstr>
      <vt:lpstr>MUCHAS GRACIAS POR SU ATENCIÓN</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Usuario</cp:lastModifiedBy>
  <cp:revision>44</cp:revision>
  <dcterms:created xsi:type="dcterms:W3CDTF">2022-04-19T18:02:09Z</dcterms:created>
  <dcterms:modified xsi:type="dcterms:W3CDTF">2024-05-20T16:32:21Z</dcterms:modified>
</cp:coreProperties>
</file>